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58" r:id="rId3"/>
    <p:sldId id="263" r:id="rId4"/>
    <p:sldId id="270" r:id="rId5"/>
    <p:sldId id="275" r:id="rId6"/>
    <p:sldId id="273" r:id="rId7"/>
    <p:sldId id="272" r:id="rId8"/>
    <p:sldId id="256" r:id="rId9"/>
    <p:sldId id="276" r:id="rId10"/>
    <p:sldId id="277" r:id="rId11"/>
    <p:sldId id="278" r:id="rId12"/>
    <p:sldId id="264" r:id="rId13"/>
    <p:sldId id="266" r:id="rId14"/>
    <p:sldId id="281" r:id="rId15"/>
    <p:sldId id="284" r:id="rId16"/>
    <p:sldId id="282" r:id="rId17"/>
    <p:sldId id="286" r:id="rId18"/>
    <p:sldId id="287" r:id="rId19"/>
    <p:sldId id="288" r:id="rId20"/>
    <p:sldId id="289" r:id="rId21"/>
    <p:sldId id="291" r:id="rId22"/>
    <p:sldId id="290" r:id="rId23"/>
    <p:sldId id="292" r:id="rId24"/>
    <p:sldId id="293" r:id="rId25"/>
    <p:sldId id="295" r:id="rId26"/>
    <p:sldId id="296" r:id="rId27"/>
    <p:sldId id="297" r:id="rId28"/>
    <p:sldId id="298" r:id="rId29"/>
    <p:sldId id="300" r:id="rId30"/>
    <p:sldId id="301" r:id="rId31"/>
    <p:sldId id="302" r:id="rId32"/>
    <p:sldId id="304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淺色樣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中等深淺樣式 3 - 輔色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3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jpeg>
</file>

<file path=ppt/media/image10.jp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6885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9167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0233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3812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6AEF6AE5-874E-463D-BCB4-1779E90BCAF3}" type="datetimeFigureOut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zh-TW" alt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9438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629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4797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7360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5917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9382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2022/10/16</a:t>
            </a:fld>
            <a:endParaRPr lang="zh-TW" alt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9660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6AEF6AE5-874E-463D-BCB4-1779E90BCAF3}" type="datetimeFigureOut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1493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zenmarket.jp/tw/weight.aspx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5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sv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1FD7F1-023E-7785-6174-02C23313C4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智慧衣櫃</a:t>
            </a:r>
          </a:p>
        </p:txBody>
      </p:sp>
    </p:spTree>
    <p:extLst>
      <p:ext uri="{BB962C8B-B14F-4D97-AF65-F5344CB8AC3E}">
        <p14:creationId xmlns:p14="http://schemas.microsoft.com/office/powerpoint/2010/main" val="1751196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B52AA302-EEA5-2352-43A4-2C8505EA507B}"/>
              </a:ext>
            </a:extLst>
          </p:cNvPr>
          <p:cNvSpPr txBox="1"/>
          <p:nvPr/>
        </p:nvSpPr>
        <p:spPr>
          <a:xfrm>
            <a:off x="334108" y="422031"/>
            <a:ext cx="35228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重量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 以男性為標準，衣物較重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不包含外套、大衣等</a:t>
            </a:r>
          </a:p>
          <a:p>
            <a:endParaRPr lang="en-US" altLang="zh-TW" dirty="0"/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86ADED44-A20F-0BB5-BCF6-DC8D48CBA6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7126269"/>
              </p:ext>
            </p:extLst>
          </p:nvPr>
        </p:nvGraphicFramePr>
        <p:xfrm>
          <a:off x="334108" y="1106528"/>
          <a:ext cx="5418666" cy="296164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92168067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10003614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zh-TW" altLang="en-US" dirty="0"/>
                        <a:t>襯衫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400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1188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套頭衫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700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1587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448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牛仔褲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950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123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長褲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500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6621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長袖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450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781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短袖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350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146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5492732"/>
                  </a:ext>
                </a:extLst>
              </a:tr>
            </a:tbl>
          </a:graphicData>
        </a:graphic>
      </p:graphicFrame>
      <p:sp>
        <p:nvSpPr>
          <p:cNvPr id="4" name="文字方塊 3">
            <a:extLst>
              <a:ext uri="{FF2B5EF4-FFF2-40B4-BE49-F238E27FC236}">
                <a16:creationId xmlns:a16="http://schemas.microsoft.com/office/drawing/2014/main" id="{1133852E-20B1-F511-0513-F9033C963029}"/>
              </a:ext>
            </a:extLst>
          </p:cNvPr>
          <p:cNvSpPr txBox="1"/>
          <p:nvPr/>
        </p:nvSpPr>
        <p:spPr>
          <a:xfrm>
            <a:off x="334108" y="6164580"/>
            <a:ext cx="6286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參考</a:t>
            </a:r>
            <a:r>
              <a:rPr lang="en-US" altLang="zh-TW" dirty="0"/>
              <a:t>: </a:t>
            </a:r>
            <a:r>
              <a:rPr lang="en-US" altLang="zh-TW" dirty="0">
                <a:hlinkClick r:id="rId2"/>
              </a:rPr>
              <a:t>https://zenmarket.jp/tw/weight.aspx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FA66EC6-99A2-F094-9711-DB2F0F7713E1}"/>
              </a:ext>
            </a:extLst>
          </p:cNvPr>
          <p:cNvSpPr txBox="1"/>
          <p:nvPr/>
        </p:nvSpPr>
        <p:spPr>
          <a:xfrm>
            <a:off x="6152147" y="1098130"/>
            <a:ext cx="36952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最重</a:t>
            </a:r>
            <a:r>
              <a:rPr lang="en-US" altLang="zh-TW" dirty="0"/>
              <a:t>:</a:t>
            </a:r>
            <a:r>
              <a:rPr lang="zh-TW" altLang="en-US" dirty="0"/>
              <a:t> 牛仔褲 </a:t>
            </a:r>
            <a:r>
              <a:rPr lang="en-US" altLang="zh-TW" dirty="0"/>
              <a:t>950</a:t>
            </a:r>
            <a:r>
              <a:rPr lang="zh-TW" altLang="en-US" dirty="0"/>
              <a:t>，最輕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350</a:t>
            </a:r>
          </a:p>
          <a:p>
            <a:r>
              <a:rPr lang="zh-TW" altLang="en-US" dirty="0"/>
              <a:t>預計承受十件衣物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350</a:t>
            </a:r>
            <a:r>
              <a:rPr lang="zh-TW" altLang="en-US" dirty="0"/>
              <a:t> * </a:t>
            </a:r>
            <a:r>
              <a:rPr lang="en-US" altLang="zh-TW" dirty="0"/>
              <a:t>10</a:t>
            </a:r>
            <a:r>
              <a:rPr lang="zh-TW" altLang="en-US" dirty="0"/>
              <a:t> </a:t>
            </a:r>
            <a:r>
              <a:rPr lang="en-US" altLang="zh-TW" dirty="0"/>
              <a:t>=</a:t>
            </a:r>
            <a:r>
              <a:rPr lang="zh-TW" altLang="en-US" dirty="0"/>
              <a:t> </a:t>
            </a:r>
            <a:r>
              <a:rPr lang="en-US" altLang="zh-TW" dirty="0"/>
              <a:t>3500</a:t>
            </a:r>
            <a:r>
              <a:rPr lang="zh-TW" altLang="en-US" dirty="0"/>
              <a:t> </a:t>
            </a:r>
            <a:r>
              <a:rPr lang="en-US" altLang="zh-TW" dirty="0"/>
              <a:t>~</a:t>
            </a:r>
            <a:r>
              <a:rPr lang="zh-TW" altLang="en-US" dirty="0"/>
              <a:t> </a:t>
            </a:r>
            <a:r>
              <a:rPr lang="en-US" altLang="zh-TW" dirty="0"/>
              <a:t>950</a:t>
            </a:r>
            <a:r>
              <a:rPr lang="zh-TW" altLang="en-US" dirty="0"/>
              <a:t> * </a:t>
            </a:r>
            <a:r>
              <a:rPr lang="en-US" altLang="zh-TW" dirty="0"/>
              <a:t>10</a:t>
            </a:r>
            <a:r>
              <a:rPr lang="zh-TW" altLang="en-US" dirty="0"/>
              <a:t> </a:t>
            </a:r>
            <a:r>
              <a:rPr lang="en-US" altLang="zh-TW" dirty="0"/>
              <a:t>=</a:t>
            </a:r>
            <a:r>
              <a:rPr lang="zh-TW" altLang="en-US" dirty="0"/>
              <a:t> </a:t>
            </a:r>
            <a:r>
              <a:rPr lang="en-US" altLang="zh-TW" dirty="0"/>
              <a:t>9500</a:t>
            </a:r>
          </a:p>
          <a:p>
            <a:r>
              <a:rPr lang="en-US" altLang="zh-TW" dirty="0"/>
              <a:t>3500</a:t>
            </a:r>
            <a:r>
              <a:rPr lang="zh-TW" altLang="en-US" dirty="0"/>
              <a:t> </a:t>
            </a:r>
            <a:r>
              <a:rPr lang="en-US" altLang="zh-TW" dirty="0"/>
              <a:t>~</a:t>
            </a:r>
            <a:r>
              <a:rPr lang="zh-TW" altLang="en-US" dirty="0"/>
              <a:t> </a:t>
            </a:r>
            <a:r>
              <a:rPr lang="en-US" altLang="zh-TW" dirty="0"/>
              <a:t>9500</a:t>
            </a:r>
            <a:r>
              <a:rPr lang="zh-TW" altLang="en-US" dirty="0"/>
              <a:t>之間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969533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F5B834E-237F-0CDF-64B5-59EC219D00A1}"/>
              </a:ext>
            </a:extLst>
          </p:cNvPr>
          <p:cNvSpPr txBox="1"/>
          <p:nvPr/>
        </p:nvSpPr>
        <p:spPr>
          <a:xfrm>
            <a:off x="376990" y="272716"/>
            <a:ext cx="4138697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步進馬達</a:t>
            </a:r>
            <a:r>
              <a:rPr lang="en-US" altLang="zh-TW" dirty="0"/>
              <a:t>: (2</a:t>
            </a:r>
            <a:r>
              <a:rPr lang="zh-TW" altLang="en-US" dirty="0"/>
              <a:t>相</a:t>
            </a:r>
            <a:r>
              <a:rPr lang="en-US" altLang="zh-TW" dirty="0"/>
              <a:t>4</a:t>
            </a:r>
            <a:r>
              <a:rPr lang="zh-TW" altLang="en-US" dirty="0"/>
              <a:t>線</a:t>
            </a:r>
            <a:r>
              <a:rPr lang="en-US" altLang="zh-TW" dirty="0"/>
              <a:t>)</a:t>
            </a:r>
          </a:p>
          <a:p>
            <a:pPr marL="342900" indent="-342900">
              <a:buAutoNum type="arabicPeriod"/>
            </a:pPr>
            <a:r>
              <a:rPr lang="en-US" altLang="zh-TW" dirty="0"/>
              <a:t>P046 42H</a:t>
            </a:r>
            <a:r>
              <a:rPr lang="zh-TW" altLang="en-US" dirty="0"/>
              <a:t> </a:t>
            </a:r>
            <a:endParaRPr lang="en-US" altLang="zh-TW" dirty="0"/>
          </a:p>
          <a:p>
            <a:pPr marL="342900" indent="-342900">
              <a:buAutoNum type="arabicPeriod"/>
            </a:pPr>
            <a:r>
              <a:rPr lang="en-US" altLang="zh-TW" dirty="0"/>
              <a:t>17HS8401S</a:t>
            </a:r>
          </a:p>
          <a:p>
            <a:pPr marL="342900" indent="-342900">
              <a:buAutoNum type="arabicPeriod"/>
            </a:pPr>
            <a:endParaRPr lang="en-US" altLang="zh-TW" dirty="0"/>
          </a:p>
          <a:p>
            <a:r>
              <a:rPr lang="zh-TW" altLang="en-US" dirty="0"/>
              <a:t>伺服馬達</a:t>
            </a:r>
            <a:r>
              <a:rPr lang="en-US" altLang="zh-TW" dirty="0"/>
              <a:t>:</a:t>
            </a:r>
          </a:p>
          <a:p>
            <a:r>
              <a:rPr lang="en-US" altLang="zh-TW" dirty="0"/>
              <a:t>MG995</a:t>
            </a:r>
            <a:r>
              <a:rPr lang="zh-TW" altLang="en-US" dirty="0"/>
              <a:t> * </a:t>
            </a:r>
            <a:r>
              <a:rPr lang="en-US" altLang="zh-TW" dirty="0"/>
              <a:t>2</a:t>
            </a:r>
          </a:p>
          <a:p>
            <a:r>
              <a:rPr lang="en-US" altLang="zh-TW" dirty="0"/>
              <a:t>MG90S</a:t>
            </a:r>
          </a:p>
          <a:p>
            <a:endParaRPr lang="en-US" altLang="zh-TW" dirty="0"/>
          </a:p>
          <a:p>
            <a:r>
              <a:rPr lang="zh-TW" altLang="en-US" dirty="0"/>
              <a:t>直流馬達</a:t>
            </a:r>
            <a:r>
              <a:rPr lang="en-US" altLang="zh-TW" dirty="0"/>
              <a:t>:</a:t>
            </a:r>
          </a:p>
          <a:p>
            <a:r>
              <a:rPr lang="en-US" altLang="zh-TW" dirty="0"/>
              <a:t>CG309A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DC12V 60rpm</a:t>
            </a:r>
            <a:r>
              <a:rPr lang="zh-TW" altLang="en-US" dirty="0"/>
              <a:t>直流減速馬達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L298N</a:t>
            </a:r>
          </a:p>
          <a:p>
            <a:r>
              <a:rPr lang="en-US" altLang="zh-TW" dirty="0"/>
              <a:t>A4988</a:t>
            </a:r>
          </a:p>
          <a:p>
            <a:r>
              <a:rPr lang="zh-TW" altLang="en-US" dirty="0"/>
              <a:t>紅外線發射模組</a:t>
            </a:r>
            <a:endParaRPr lang="en-US" altLang="zh-TW" dirty="0"/>
          </a:p>
          <a:p>
            <a:r>
              <a:rPr lang="zh-TW" altLang="en-US" dirty="0"/>
              <a:t>微動開關 * </a:t>
            </a:r>
            <a:r>
              <a:rPr lang="en-US" altLang="zh-TW" dirty="0"/>
              <a:t>N</a:t>
            </a:r>
          </a:p>
          <a:p>
            <a:r>
              <a:rPr lang="en-US" altLang="zh-TW" dirty="0"/>
              <a:t>SX1308</a:t>
            </a:r>
            <a:r>
              <a:rPr lang="zh-TW" altLang="en-US" dirty="0"/>
              <a:t> 升壓模塊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MEGA2560</a:t>
            </a:r>
          </a:p>
          <a:p>
            <a:endParaRPr lang="en-US" alt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37260AD-D126-5B77-067E-541DD4395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4832" y="0"/>
            <a:ext cx="7297168" cy="275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535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01" y="161788"/>
            <a:ext cx="8282763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硬體架構－概念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圖片 4">
            <a:extLst>
              <a:ext uri="{FF2B5EF4-FFF2-40B4-BE49-F238E27FC236}">
                <a16:creationId xmlns:a16="http://schemas.microsoft.com/office/drawing/2014/main" id="{3A605108-0E8B-1844-FF56-216CD9E321A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71" y="1517493"/>
            <a:ext cx="8820583" cy="4963517"/>
          </a:xfrm>
          <a:prstGeom prst="rect">
            <a:avLst/>
          </a:prstGeom>
        </p:spPr>
      </p:pic>
      <p:cxnSp>
        <p:nvCxnSpPr>
          <p:cNvPr id="7" name="接點: 肘形 6">
            <a:extLst>
              <a:ext uri="{FF2B5EF4-FFF2-40B4-BE49-F238E27FC236}">
                <a16:creationId xmlns:a16="http://schemas.microsoft.com/office/drawing/2014/main" id="{67129D9D-E62A-2341-27C0-5F0189E69257}"/>
              </a:ext>
            </a:extLst>
          </p:cNvPr>
          <p:cNvCxnSpPr>
            <a:cxnSpLocks/>
          </p:cNvCxnSpPr>
          <p:nvPr/>
        </p:nvCxnSpPr>
        <p:spPr>
          <a:xfrm flipV="1">
            <a:off x="4684295" y="4724400"/>
            <a:ext cx="1347537" cy="616107"/>
          </a:xfrm>
          <a:prstGeom prst="bentConnector3">
            <a:avLst>
              <a:gd name="adj1" fmla="val 100595"/>
            </a:avLst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B759F3EE-7161-E359-4046-43058E02E2D0}"/>
              </a:ext>
            </a:extLst>
          </p:cNvPr>
          <p:cNvSpPr txBox="1"/>
          <p:nvPr/>
        </p:nvSpPr>
        <p:spPr>
          <a:xfrm>
            <a:off x="3576298" y="5096412"/>
            <a:ext cx="11079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齒輪</a:t>
            </a:r>
            <a:endParaRPr lang="en-US" altLang="zh-TW" dirty="0"/>
          </a:p>
          <a:p>
            <a:r>
              <a:rPr lang="zh-TW" altLang="en-US" dirty="0"/>
              <a:t>步進馬達</a:t>
            </a:r>
            <a:endParaRPr lang="en-US" altLang="zh-TW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EB825A4F-E788-0921-E097-4DA7BA1A0C8F}"/>
              </a:ext>
            </a:extLst>
          </p:cNvPr>
          <p:cNvSpPr txBox="1"/>
          <p:nvPr/>
        </p:nvSpPr>
        <p:spPr>
          <a:xfrm>
            <a:off x="8154065" y="3347117"/>
            <a:ext cx="11079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閘門</a:t>
            </a:r>
            <a:endParaRPr lang="en-US" altLang="zh-TW" dirty="0"/>
          </a:p>
          <a:p>
            <a:r>
              <a:rPr lang="zh-TW" altLang="en-US" dirty="0"/>
              <a:t>伺服馬達</a:t>
            </a:r>
            <a:endParaRPr lang="en-US" altLang="zh-TW" dirty="0"/>
          </a:p>
        </p:txBody>
      </p: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B28542A4-A8D6-ABD0-5A33-DA893866608C}"/>
              </a:ext>
            </a:extLst>
          </p:cNvPr>
          <p:cNvCxnSpPr>
            <a:cxnSpLocks/>
          </p:cNvCxnSpPr>
          <p:nvPr/>
        </p:nvCxnSpPr>
        <p:spPr>
          <a:xfrm flipV="1">
            <a:off x="7980948" y="3281534"/>
            <a:ext cx="0" cy="826169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BD0795E7-D312-2509-D0EE-DFE78FD16C8F}"/>
              </a:ext>
            </a:extLst>
          </p:cNvPr>
          <p:cNvCxnSpPr>
            <a:cxnSpLocks/>
          </p:cNvCxnSpPr>
          <p:nvPr/>
        </p:nvCxnSpPr>
        <p:spPr>
          <a:xfrm>
            <a:off x="7090611" y="3328736"/>
            <a:ext cx="970547" cy="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0AB5F63B-A59C-63D2-7583-705A331EFBE9}"/>
              </a:ext>
            </a:extLst>
          </p:cNvPr>
          <p:cNvCxnSpPr/>
          <p:nvPr/>
        </p:nvCxnSpPr>
        <p:spPr>
          <a:xfrm>
            <a:off x="6031832" y="2366682"/>
            <a:ext cx="323023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3ED8601B-9E08-6728-288C-5D0A2013BF9E}"/>
              </a:ext>
            </a:extLst>
          </p:cNvPr>
          <p:cNvCxnSpPr>
            <a:cxnSpLocks/>
          </p:cNvCxnSpPr>
          <p:nvPr/>
        </p:nvCxnSpPr>
        <p:spPr>
          <a:xfrm flipH="1">
            <a:off x="6031832" y="2178424"/>
            <a:ext cx="3094239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圖形 32" descr="襯衫 以實心填滿">
            <a:extLst>
              <a:ext uri="{FF2B5EF4-FFF2-40B4-BE49-F238E27FC236}">
                <a16:creationId xmlns:a16="http://schemas.microsoft.com/office/drawing/2014/main" id="{1E8EC64B-CF9B-74AF-70B9-BC20454555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61230" y="308385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57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81481E-6 L 0.22292 -0.00186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46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2292 -0.00186 L -4.16667E-7 -3.33333E-6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10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01" y="161788"/>
            <a:ext cx="8282763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硬體架構－影片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7d867ca8-e711-452c-899a-e01d5bd8c4b2">
            <a:hlinkClick r:id="" action="ppaction://media"/>
            <a:extLst>
              <a:ext uri="{FF2B5EF4-FFF2-40B4-BE49-F238E27FC236}">
                <a16:creationId xmlns:a16="http://schemas.microsoft.com/office/drawing/2014/main" id="{3DB4E34B-CB53-666C-7DB6-AF2DEED48D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30073" y="1493256"/>
            <a:ext cx="8598831" cy="4836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916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2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E2E8C8-59CF-5B02-3971-EEFE10CD9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0823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022A37A-64C4-FE57-58AC-EB678F02FD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5774" y="3352800"/>
            <a:ext cx="9052560" cy="2734056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zh-TW" altLang="en-US" dirty="0"/>
              <a:t>功能</a:t>
            </a:r>
            <a:endParaRPr lang="en-US" altLang="zh-TW" dirty="0"/>
          </a:p>
          <a:p>
            <a:pPr marL="457200" indent="-457200">
              <a:buAutoNum type="arabicPeriod"/>
            </a:pPr>
            <a:r>
              <a:rPr lang="en-US" altLang="zh-TW" dirty="0"/>
              <a:t>UI</a:t>
            </a:r>
          </a:p>
          <a:p>
            <a:pPr marL="457200" indent="-457200">
              <a:buAutoNum type="arabicPeriod"/>
            </a:pPr>
            <a:r>
              <a:rPr lang="zh-TW" altLang="en-US" dirty="0"/>
              <a:t>硬體</a:t>
            </a:r>
          </a:p>
        </p:txBody>
      </p:sp>
    </p:spTree>
    <p:extLst>
      <p:ext uri="{BB962C8B-B14F-4D97-AF65-F5344CB8AC3E}">
        <p14:creationId xmlns:p14="http://schemas.microsoft.com/office/powerpoint/2010/main" val="28103569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988" y="193686"/>
            <a:ext cx="3136222" cy="1609344"/>
          </a:xfrm>
        </p:spPr>
        <p:txBody>
          <a:bodyPr/>
          <a:lstStyle/>
          <a:p>
            <a:r>
              <a:rPr lang="en-US" altLang="zh-TW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UI</a:t>
            </a:r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關聯圖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內容版面配置區 5">
            <a:extLst>
              <a:ext uri="{FF2B5EF4-FFF2-40B4-BE49-F238E27FC236}">
                <a16:creationId xmlns:a16="http://schemas.microsoft.com/office/drawing/2014/main" id="{C487E11F-149E-7445-CBC8-C0FC0EC30C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7643" y="193686"/>
            <a:ext cx="8152380" cy="4585713"/>
          </a:xfrm>
        </p:spPr>
      </p:pic>
    </p:spTree>
    <p:extLst>
      <p:ext uri="{BB962C8B-B14F-4D97-AF65-F5344CB8AC3E}">
        <p14:creationId xmlns:p14="http://schemas.microsoft.com/office/powerpoint/2010/main" val="32864529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988" y="193686"/>
            <a:ext cx="3136222" cy="1609344"/>
          </a:xfrm>
        </p:spPr>
        <p:txBody>
          <a:bodyPr/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功能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圖片 4">
            <a:extLst>
              <a:ext uri="{FF2B5EF4-FFF2-40B4-BE49-F238E27FC236}">
                <a16:creationId xmlns:a16="http://schemas.microsoft.com/office/drawing/2014/main" id="{BB67E8CB-5291-4490-B574-078ECDC22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320" y="1876929"/>
            <a:ext cx="7243361" cy="413230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A53DA50F-BFD7-2021-180A-D11AE81D7F9E}"/>
              </a:ext>
            </a:extLst>
          </p:cNvPr>
          <p:cNvSpPr txBox="1"/>
          <p:nvPr/>
        </p:nvSpPr>
        <p:spPr>
          <a:xfrm>
            <a:off x="7955679" y="2013377"/>
            <a:ext cx="1214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儲存</a:t>
            </a:r>
            <a:r>
              <a:rPr lang="en-US" altLang="zh-TW" dirty="0"/>
              <a:t>:</a:t>
            </a:r>
            <a:r>
              <a:rPr lang="zh-TW" altLang="en-US" dirty="0"/>
              <a:t> 辨識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ACC4158E-D4E0-F0E1-EB50-A4755C67399B}"/>
              </a:ext>
            </a:extLst>
          </p:cNvPr>
          <p:cNvSpPr txBox="1"/>
          <p:nvPr/>
        </p:nvSpPr>
        <p:spPr>
          <a:xfrm>
            <a:off x="7955679" y="2441022"/>
            <a:ext cx="2504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天氣</a:t>
            </a:r>
            <a:r>
              <a:rPr lang="en-US" altLang="zh-TW" dirty="0"/>
              <a:t>:</a:t>
            </a:r>
            <a:r>
              <a:rPr lang="zh-TW" altLang="en-US" dirty="0"/>
              <a:t> 天氣資訊</a:t>
            </a:r>
            <a:r>
              <a:rPr lang="en-US" altLang="zh-TW" dirty="0"/>
              <a:t>API</a:t>
            </a:r>
            <a:r>
              <a:rPr lang="zh-TW" altLang="en-US" dirty="0"/>
              <a:t>呼叫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3C08A1DB-3C01-867F-D050-22EED078F16E}"/>
              </a:ext>
            </a:extLst>
          </p:cNvPr>
          <p:cNvSpPr txBox="1"/>
          <p:nvPr/>
        </p:nvSpPr>
        <p:spPr>
          <a:xfrm>
            <a:off x="7955679" y="290309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使用者選擇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C19D692-1155-C963-756C-72D55C798EBA}"/>
              </a:ext>
            </a:extLst>
          </p:cNvPr>
          <p:cNvSpPr txBox="1"/>
          <p:nvPr/>
        </p:nvSpPr>
        <p:spPr>
          <a:xfrm>
            <a:off x="7982204" y="338177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使用者設定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8EFE717F-19F8-B7EE-B409-E9CF3CB18803}"/>
              </a:ext>
            </a:extLst>
          </p:cNvPr>
          <p:cNvSpPr txBox="1"/>
          <p:nvPr/>
        </p:nvSpPr>
        <p:spPr>
          <a:xfrm>
            <a:off x="7982204" y="38094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衣物選擇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AD43824F-24D6-1361-8C70-A0C481F77E6D}"/>
              </a:ext>
            </a:extLst>
          </p:cNvPr>
          <p:cNvSpPr txBox="1"/>
          <p:nvPr/>
        </p:nvSpPr>
        <p:spPr>
          <a:xfrm>
            <a:off x="7982204" y="5266291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新增／刪除使用者</a:t>
            </a:r>
            <a:endParaRPr lang="en-US" altLang="zh-TW" dirty="0"/>
          </a:p>
          <a:p>
            <a:r>
              <a:rPr lang="zh-TW" altLang="en-US" dirty="0"/>
              <a:t>衣物設定</a:t>
            </a:r>
          </a:p>
        </p:txBody>
      </p:sp>
    </p:spTree>
    <p:extLst>
      <p:ext uri="{BB962C8B-B14F-4D97-AF65-F5344CB8AC3E}">
        <p14:creationId xmlns:p14="http://schemas.microsoft.com/office/powerpoint/2010/main" val="3718020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988" y="193686"/>
            <a:ext cx="3136222" cy="1609344"/>
          </a:xfrm>
        </p:spPr>
        <p:txBody>
          <a:bodyPr/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功能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圖片 3">
            <a:extLst>
              <a:ext uri="{FF2B5EF4-FFF2-40B4-BE49-F238E27FC236}">
                <a16:creationId xmlns:a16="http://schemas.microsoft.com/office/drawing/2014/main" id="{659B92D5-B110-4366-A48E-2F8832A91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127" y="2939380"/>
            <a:ext cx="7591112" cy="34152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C3E4C3DE-62A5-7F23-DB3C-22B856B35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2950" y="456785"/>
            <a:ext cx="2208193" cy="44837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7F2F1511-EEC5-2C29-D07B-3E95985B95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1698" y="456785"/>
            <a:ext cx="2524477" cy="59444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3C2EF92B-173A-BE38-DE41-AB8A2CB92799}"/>
              </a:ext>
            </a:extLst>
          </p:cNvPr>
          <p:cNvSpPr txBox="1"/>
          <p:nvPr/>
        </p:nvSpPr>
        <p:spPr>
          <a:xfrm>
            <a:off x="125977" y="247771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/>
              <a:t>使用者設定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8F6A6B0A-8AB4-F6C2-8564-94D4205113EC}"/>
              </a:ext>
            </a:extLst>
          </p:cNvPr>
          <p:cNvSpPr txBox="1"/>
          <p:nvPr/>
        </p:nvSpPr>
        <p:spPr>
          <a:xfrm>
            <a:off x="5400620" y="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/>
              <a:t>推薦衣物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E6537FF9-5D1A-2004-5638-E706A0B8DD43}"/>
              </a:ext>
            </a:extLst>
          </p:cNvPr>
          <p:cNvSpPr txBox="1"/>
          <p:nvPr/>
        </p:nvSpPr>
        <p:spPr>
          <a:xfrm>
            <a:off x="10573197" y="-2449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/>
              <a:t>所有衣物</a:t>
            </a:r>
          </a:p>
        </p:txBody>
      </p:sp>
    </p:spTree>
    <p:extLst>
      <p:ext uri="{BB962C8B-B14F-4D97-AF65-F5344CB8AC3E}">
        <p14:creationId xmlns:p14="http://schemas.microsoft.com/office/powerpoint/2010/main" val="25538188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988" y="193686"/>
            <a:ext cx="3136222" cy="1609344"/>
          </a:xfrm>
        </p:spPr>
        <p:txBody>
          <a:bodyPr/>
          <a:lstStyle/>
          <a:p>
            <a:r>
              <a:rPr lang="en-US" altLang="zh-TW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UI-</a:t>
            </a:r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測試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2022-08-23 00-27-17">
            <a:hlinkClick r:id="" action="ppaction://media"/>
            <a:extLst>
              <a:ext uri="{FF2B5EF4-FFF2-40B4-BE49-F238E27FC236}">
                <a16:creationId xmlns:a16="http://schemas.microsoft.com/office/drawing/2014/main" id="{DDADCF3F-09D9-5894-F221-704FAB9A4F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67646" y="1546692"/>
            <a:ext cx="8840788" cy="4972943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42945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988" y="193686"/>
            <a:ext cx="5023538" cy="1609344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UI-</a:t>
            </a:r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實際製作中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2022-08-23 00-29-03">
            <a:hlinkClick r:id="" action="ppaction://media"/>
            <a:extLst>
              <a:ext uri="{FF2B5EF4-FFF2-40B4-BE49-F238E27FC236}">
                <a16:creationId xmlns:a16="http://schemas.microsoft.com/office/drawing/2014/main" id="{D09EDBC9-6002-7162-93EA-7BCF65F29C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22757" y="1628274"/>
            <a:ext cx="8054603" cy="4530714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528040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988" y="193686"/>
            <a:ext cx="3136222" cy="1609344"/>
          </a:xfrm>
        </p:spPr>
        <p:txBody>
          <a:bodyPr/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整體架構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EB0F5D7-0552-7B87-7C66-998EC462A2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214" y="485775"/>
            <a:ext cx="6124575" cy="5886450"/>
          </a:xfrm>
          <a:prstGeom prst="rect">
            <a:avLst/>
          </a:prstGeom>
        </p:spPr>
      </p:pic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36979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988" y="193686"/>
            <a:ext cx="5023538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最後結合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2022-08-23 00-29-03">
            <a:hlinkClick r:id="" action="ppaction://media"/>
            <a:extLst>
              <a:ext uri="{FF2B5EF4-FFF2-40B4-BE49-F238E27FC236}">
                <a16:creationId xmlns:a16="http://schemas.microsoft.com/office/drawing/2014/main" id="{D09EDBC9-6002-7162-93EA-7BCF65F29C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78867" y="1652073"/>
            <a:ext cx="5103464" cy="2870698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4D6FFC90-A6BC-2A42-8F64-9BD1CBB5CE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286" y="1652073"/>
            <a:ext cx="5084595" cy="2900735"/>
          </a:xfrm>
          <a:prstGeom prst="rect">
            <a:avLst/>
          </a:prstGeom>
        </p:spPr>
      </p:pic>
      <p:sp>
        <p:nvSpPr>
          <p:cNvPr id="5" name="加號 4">
            <a:extLst>
              <a:ext uri="{FF2B5EF4-FFF2-40B4-BE49-F238E27FC236}">
                <a16:creationId xmlns:a16="http://schemas.microsoft.com/office/drawing/2014/main" id="{898904CA-9EF4-3D54-5A7F-14DB28EFA6FC}"/>
              </a:ext>
            </a:extLst>
          </p:cNvPr>
          <p:cNvSpPr/>
          <p:nvPr/>
        </p:nvSpPr>
        <p:spPr>
          <a:xfrm>
            <a:off x="5534526" y="1938968"/>
            <a:ext cx="1299411" cy="1299411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0096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1131BA-598D-EA74-9FAD-8CE200B2E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2022-09-20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497479C-E386-9012-9507-2FC3F0F963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0689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9134" y="123348"/>
            <a:ext cx="1761688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畫面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圖片 3">
            <a:extLst>
              <a:ext uri="{FF2B5EF4-FFF2-40B4-BE49-F238E27FC236}">
                <a16:creationId xmlns:a16="http://schemas.microsoft.com/office/drawing/2014/main" id="{B70CC856-437F-B607-6C40-B2B0E0EA2A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6264" y="1732692"/>
            <a:ext cx="8938505" cy="4768167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ED02BC3F-F669-0756-1DC1-AAD3E4022844}"/>
              </a:ext>
            </a:extLst>
          </p:cNvPr>
          <p:cNvSpPr txBox="1"/>
          <p:nvPr/>
        </p:nvSpPr>
        <p:spPr>
          <a:xfrm>
            <a:off x="8724550" y="1086361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accent4">
                    <a:lumMod val="50000"/>
                  </a:schemeClr>
                </a:solidFill>
              </a:rPr>
              <a:t>已接上資料庫</a:t>
            </a:r>
          </a:p>
        </p:txBody>
      </p:sp>
    </p:spTree>
    <p:extLst>
      <p:ext uri="{BB962C8B-B14F-4D97-AF65-F5344CB8AC3E}">
        <p14:creationId xmlns:p14="http://schemas.microsoft.com/office/powerpoint/2010/main" val="4000330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9134" y="123348"/>
            <a:ext cx="1761688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畫面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字方塊 4">
            <a:extLst>
              <a:ext uri="{FF2B5EF4-FFF2-40B4-BE49-F238E27FC236}">
                <a16:creationId xmlns:a16="http://schemas.microsoft.com/office/drawing/2014/main" id="{ED02BC3F-F669-0756-1DC1-AAD3E4022844}"/>
              </a:ext>
            </a:extLst>
          </p:cNvPr>
          <p:cNvSpPr txBox="1"/>
          <p:nvPr/>
        </p:nvSpPr>
        <p:spPr>
          <a:xfrm>
            <a:off x="8724550" y="1086361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accent4">
                    <a:lumMod val="50000"/>
                  </a:schemeClr>
                </a:solidFill>
              </a:rPr>
              <a:t>已接上資料庫</a:t>
            </a:r>
          </a:p>
        </p:txBody>
      </p:sp>
    </p:spTree>
    <p:extLst>
      <p:ext uri="{BB962C8B-B14F-4D97-AF65-F5344CB8AC3E}">
        <p14:creationId xmlns:p14="http://schemas.microsoft.com/office/powerpoint/2010/main" val="23843107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9134" y="123348"/>
            <a:ext cx="1761688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畫面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字方塊 4">
            <a:extLst>
              <a:ext uri="{FF2B5EF4-FFF2-40B4-BE49-F238E27FC236}">
                <a16:creationId xmlns:a16="http://schemas.microsoft.com/office/drawing/2014/main" id="{ED02BC3F-F669-0756-1DC1-AAD3E4022844}"/>
              </a:ext>
            </a:extLst>
          </p:cNvPr>
          <p:cNvSpPr txBox="1"/>
          <p:nvPr/>
        </p:nvSpPr>
        <p:spPr>
          <a:xfrm>
            <a:off x="6477739" y="1006870"/>
            <a:ext cx="52629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新增、刪除、</a:t>
            </a:r>
            <a:r>
              <a:rPr lang="zh-TW" altLang="en-US" sz="3600" dirty="0">
                <a:solidFill>
                  <a:schemeClr val="accent4">
                    <a:lumMod val="50000"/>
                  </a:schemeClr>
                </a:solidFill>
              </a:rPr>
              <a:t>查詢、修改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86DE992-CD26-6257-BE2E-AFE7F030A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9978" y="1791415"/>
            <a:ext cx="9177556" cy="4849448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3481ADEF-4B34-E55D-144D-C71019C56EAE}"/>
              </a:ext>
            </a:extLst>
          </p:cNvPr>
          <p:cNvSpPr txBox="1"/>
          <p:nvPr/>
        </p:nvSpPr>
        <p:spPr>
          <a:xfrm>
            <a:off x="8272281" y="179752"/>
            <a:ext cx="3572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>
                <a:solidFill>
                  <a:schemeClr val="accent4">
                    <a:lumMod val="50000"/>
                  </a:schemeClr>
                </a:solidFill>
              </a:rPr>
              <a:t>缺</a:t>
            </a:r>
            <a:r>
              <a:rPr lang="en-US" altLang="zh-TW" sz="2000" dirty="0">
                <a:solidFill>
                  <a:schemeClr val="accent4">
                    <a:lumMod val="50000"/>
                  </a:schemeClr>
                </a:solidFill>
              </a:rPr>
              <a:t>:</a:t>
            </a:r>
            <a:r>
              <a:rPr lang="zh-TW" altLang="en-US" sz="2000" dirty="0">
                <a:solidFill>
                  <a:schemeClr val="accent4">
                    <a:lumMod val="50000"/>
                  </a:schemeClr>
                </a:solidFill>
              </a:rPr>
              <a:t> 新增使用者 </a:t>
            </a:r>
            <a:r>
              <a:rPr lang="en-US" altLang="zh-TW" sz="2000" dirty="0">
                <a:solidFill>
                  <a:schemeClr val="accent4">
                    <a:lumMod val="50000"/>
                  </a:schemeClr>
                </a:solidFill>
              </a:rPr>
              <a:t>or </a:t>
            </a:r>
            <a:r>
              <a:rPr lang="zh-TW" altLang="en-US" sz="2000" dirty="0">
                <a:solidFill>
                  <a:schemeClr val="accent4">
                    <a:lumMod val="50000"/>
                  </a:schemeClr>
                </a:solidFill>
              </a:rPr>
              <a:t>刪除使用者 </a:t>
            </a:r>
          </a:p>
        </p:txBody>
      </p:sp>
    </p:spTree>
    <p:extLst>
      <p:ext uri="{BB962C8B-B14F-4D97-AF65-F5344CB8AC3E}">
        <p14:creationId xmlns:p14="http://schemas.microsoft.com/office/powerpoint/2010/main" val="34657019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9134" y="123348"/>
            <a:ext cx="3011648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衣物存放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字方塊 4">
            <a:extLst>
              <a:ext uri="{FF2B5EF4-FFF2-40B4-BE49-F238E27FC236}">
                <a16:creationId xmlns:a16="http://schemas.microsoft.com/office/drawing/2014/main" id="{ED02BC3F-F669-0756-1DC1-AAD3E4022844}"/>
              </a:ext>
            </a:extLst>
          </p:cNvPr>
          <p:cNvSpPr txBox="1"/>
          <p:nvPr/>
        </p:nvSpPr>
        <p:spPr>
          <a:xfrm>
            <a:off x="6477739" y="1006870"/>
            <a:ext cx="52629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accent4">
                    <a:lumMod val="50000"/>
                  </a:schemeClr>
                </a:solidFill>
              </a:rPr>
              <a:t>新增、</a:t>
            </a:r>
            <a:r>
              <a:rPr lang="zh-TW" altLang="en-US" sz="36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刪除、</a:t>
            </a:r>
            <a:r>
              <a:rPr lang="zh-TW" altLang="en-US" sz="3600" dirty="0">
                <a:solidFill>
                  <a:schemeClr val="accent4">
                    <a:lumMod val="50000"/>
                  </a:schemeClr>
                </a:solidFill>
              </a:rPr>
              <a:t>查詢、</a:t>
            </a:r>
            <a:r>
              <a:rPr lang="zh-TW" altLang="en-US" sz="36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修改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10AB2BC-2129-31D6-1B30-A90FD9887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3828" y="2379297"/>
            <a:ext cx="8098172" cy="4478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6745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9134" y="123348"/>
            <a:ext cx="3011648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衣物拿取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字方塊 4">
            <a:extLst>
              <a:ext uri="{FF2B5EF4-FFF2-40B4-BE49-F238E27FC236}">
                <a16:creationId xmlns:a16="http://schemas.microsoft.com/office/drawing/2014/main" id="{ED02BC3F-F669-0756-1DC1-AAD3E4022844}"/>
              </a:ext>
            </a:extLst>
          </p:cNvPr>
          <p:cNvSpPr txBox="1"/>
          <p:nvPr/>
        </p:nvSpPr>
        <p:spPr>
          <a:xfrm>
            <a:off x="6477739" y="1006870"/>
            <a:ext cx="52629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accent4">
                    <a:lumMod val="50000"/>
                  </a:schemeClr>
                </a:solidFill>
              </a:rPr>
              <a:t>新增、</a:t>
            </a:r>
            <a:r>
              <a:rPr lang="zh-TW" altLang="en-US" sz="36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刪除、</a:t>
            </a:r>
            <a:r>
              <a:rPr lang="zh-TW" altLang="en-US" sz="3600" dirty="0">
                <a:solidFill>
                  <a:schemeClr val="accent4">
                    <a:lumMod val="50000"/>
                  </a:schemeClr>
                </a:solidFill>
              </a:rPr>
              <a:t>查詢、</a:t>
            </a:r>
            <a:r>
              <a:rPr lang="zh-TW" altLang="en-US" sz="36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修改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9C9ABCA-8504-6878-46F2-AF61675161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482" y="1834971"/>
            <a:ext cx="9054517" cy="4878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4805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1131BA-598D-EA74-9FAD-8CE200B2E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2022-10-16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497479C-E386-9012-9507-2FC3F0F963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硬體</a:t>
            </a:r>
          </a:p>
        </p:txBody>
      </p:sp>
    </p:spTree>
    <p:extLst>
      <p:ext uri="{BB962C8B-B14F-4D97-AF65-F5344CB8AC3E}">
        <p14:creationId xmlns:p14="http://schemas.microsoft.com/office/powerpoint/2010/main" val="17776508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9134" y="123348"/>
            <a:ext cx="3976382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硬體架構圖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字方塊 4">
            <a:extLst>
              <a:ext uri="{FF2B5EF4-FFF2-40B4-BE49-F238E27FC236}">
                <a16:creationId xmlns:a16="http://schemas.microsoft.com/office/drawing/2014/main" id="{ED02BC3F-F669-0756-1DC1-AAD3E4022844}"/>
              </a:ext>
            </a:extLst>
          </p:cNvPr>
          <p:cNvSpPr txBox="1"/>
          <p:nvPr/>
        </p:nvSpPr>
        <p:spPr>
          <a:xfrm>
            <a:off x="8373873" y="123348"/>
            <a:ext cx="38779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/>
              <a:t>大致架構圖與命名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5C2474B-03E1-0FBE-7364-692A6A16AD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79" t="13857" r="11609"/>
          <a:stretch/>
        </p:blipFill>
        <p:spPr>
          <a:xfrm>
            <a:off x="2759977" y="1619075"/>
            <a:ext cx="7552889" cy="728905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D80FFEDC-FBD1-16D8-4F69-E340B13B9E4C}"/>
              </a:ext>
            </a:extLst>
          </p:cNvPr>
          <p:cNvSpPr/>
          <p:nvPr/>
        </p:nvSpPr>
        <p:spPr>
          <a:xfrm>
            <a:off x="3447875" y="4865615"/>
            <a:ext cx="1409351" cy="922789"/>
          </a:xfrm>
          <a:prstGeom prst="rect">
            <a:avLst/>
          </a:prstGeom>
          <a:noFill/>
          <a:ln w="381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71E25BD7-8507-62F1-A961-8AC377DF8716}"/>
              </a:ext>
            </a:extLst>
          </p:cNvPr>
          <p:cNvCxnSpPr/>
          <p:nvPr/>
        </p:nvCxnSpPr>
        <p:spPr>
          <a:xfrm>
            <a:off x="1686187" y="5494408"/>
            <a:ext cx="1761688" cy="0"/>
          </a:xfrm>
          <a:prstGeom prst="line">
            <a:avLst/>
          </a:prstGeom>
          <a:noFill/>
          <a:ln w="381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3218506-5B9A-71B0-E23E-75E7DA39459B}"/>
              </a:ext>
            </a:extLst>
          </p:cNvPr>
          <p:cNvSpPr txBox="1"/>
          <p:nvPr/>
        </p:nvSpPr>
        <p:spPr>
          <a:xfrm>
            <a:off x="961198" y="4971188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rgbClr val="C00000"/>
                </a:solidFill>
              </a:rPr>
              <a:t>檢視口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5ED311E-291E-6B91-ECEF-5EE027BB989F}"/>
              </a:ext>
            </a:extLst>
          </p:cNvPr>
          <p:cNvSpPr txBox="1"/>
          <p:nvPr/>
        </p:nvSpPr>
        <p:spPr>
          <a:xfrm>
            <a:off x="10483845" y="3766304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rgbClr val="C00000"/>
                </a:solidFill>
              </a:rPr>
              <a:t>圓盤</a:t>
            </a:r>
          </a:p>
        </p:txBody>
      </p: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A071D66E-628D-A5AA-FE42-0DE47C8FC7DB}"/>
              </a:ext>
            </a:extLst>
          </p:cNvPr>
          <p:cNvGrpSpPr/>
          <p:nvPr/>
        </p:nvGrpSpPr>
        <p:grpSpPr>
          <a:xfrm>
            <a:off x="7236824" y="2055233"/>
            <a:ext cx="3622764" cy="2647471"/>
            <a:chOff x="3417437" y="5014088"/>
            <a:chExt cx="2276119" cy="926717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BE5A40A1-0218-C7D4-0898-817C3CC37A69}"/>
                </a:ext>
              </a:extLst>
            </p:cNvPr>
            <p:cNvSpPr/>
            <p:nvPr/>
          </p:nvSpPr>
          <p:spPr>
            <a:xfrm>
              <a:off x="3417437" y="5014088"/>
              <a:ext cx="1592190" cy="926717"/>
            </a:xfrm>
            <a:prstGeom prst="rect">
              <a:avLst/>
            </a:prstGeom>
            <a:noFill/>
            <a:ln w="3810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4" name="直線接點 13">
              <a:extLst>
                <a:ext uri="{FF2B5EF4-FFF2-40B4-BE49-F238E27FC236}">
                  <a16:creationId xmlns:a16="http://schemas.microsoft.com/office/drawing/2014/main" id="{D83A6FE7-FA8D-7179-F8A4-4D6BA62E8A8A}"/>
                </a:ext>
              </a:extLst>
            </p:cNvPr>
            <p:cNvCxnSpPr>
              <a:cxnSpLocks/>
            </p:cNvCxnSpPr>
            <p:nvPr/>
          </p:nvCxnSpPr>
          <p:spPr>
            <a:xfrm>
              <a:off x="5009627" y="5796176"/>
              <a:ext cx="683929" cy="0"/>
            </a:xfrm>
            <a:prstGeom prst="line">
              <a:avLst/>
            </a:prstGeom>
            <a:noFill/>
            <a:ln w="3810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7B5EB111-DA9A-88C2-4165-C99D0D2E16D4}"/>
              </a:ext>
            </a:extLst>
          </p:cNvPr>
          <p:cNvSpPr txBox="1"/>
          <p:nvPr/>
        </p:nvSpPr>
        <p:spPr>
          <a:xfrm>
            <a:off x="3366655" y="203915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rgbClr val="C00000"/>
                </a:solidFill>
              </a:rPr>
              <a:t>軌道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D6FD4F7-3E3C-9DF5-A226-668A549226E2}"/>
              </a:ext>
            </a:extLst>
          </p:cNvPr>
          <p:cNvSpPr/>
          <p:nvPr/>
        </p:nvSpPr>
        <p:spPr>
          <a:xfrm>
            <a:off x="5150841" y="5613633"/>
            <a:ext cx="945160" cy="686499"/>
          </a:xfrm>
          <a:prstGeom prst="rect">
            <a:avLst/>
          </a:prstGeom>
          <a:noFill/>
          <a:ln w="381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E265DC7F-CAC4-59EB-723B-465EDA79DBF4}"/>
              </a:ext>
            </a:extLst>
          </p:cNvPr>
          <p:cNvSpPr txBox="1"/>
          <p:nvPr/>
        </p:nvSpPr>
        <p:spPr>
          <a:xfrm>
            <a:off x="6149129" y="6038522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rgbClr val="C00000"/>
                </a:solidFill>
              </a:rPr>
              <a:t>網路攝影機</a:t>
            </a:r>
          </a:p>
        </p:txBody>
      </p:sp>
    </p:spTree>
    <p:extLst>
      <p:ext uri="{BB962C8B-B14F-4D97-AF65-F5344CB8AC3E}">
        <p14:creationId xmlns:p14="http://schemas.microsoft.com/office/powerpoint/2010/main" val="30723310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9133" y="123348"/>
            <a:ext cx="4592913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硬體大致流程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字方塊 4">
            <a:extLst>
              <a:ext uri="{FF2B5EF4-FFF2-40B4-BE49-F238E27FC236}">
                <a16:creationId xmlns:a16="http://schemas.microsoft.com/office/drawing/2014/main" id="{ED02BC3F-F669-0756-1DC1-AAD3E4022844}"/>
              </a:ext>
            </a:extLst>
          </p:cNvPr>
          <p:cNvSpPr txBox="1"/>
          <p:nvPr/>
        </p:nvSpPr>
        <p:spPr>
          <a:xfrm>
            <a:off x="7852350" y="123348"/>
            <a:ext cx="4339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/>
              <a:t>大致架構流程－存放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5C2474B-03E1-0FBE-7364-692A6A16AD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79" t="13857" r="11609"/>
          <a:stretch/>
        </p:blipFill>
        <p:spPr>
          <a:xfrm>
            <a:off x="4386044" y="1480784"/>
            <a:ext cx="7552889" cy="7289050"/>
          </a:xfrm>
          <a:prstGeom prst="rect">
            <a:avLst/>
          </a:prstGeom>
        </p:spPr>
      </p:pic>
      <p:pic>
        <p:nvPicPr>
          <p:cNvPr id="6" name="圖形 5" descr="襯衫 以實心填滿">
            <a:extLst>
              <a:ext uri="{FF2B5EF4-FFF2-40B4-BE49-F238E27FC236}">
                <a16:creationId xmlns:a16="http://schemas.microsoft.com/office/drawing/2014/main" id="{F46EAC91-E6FA-07F9-3E01-2D286B5F98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83729" y="5596339"/>
            <a:ext cx="914400" cy="914400"/>
          </a:xfrm>
          <a:prstGeom prst="rect">
            <a:avLst/>
          </a:prstGeom>
        </p:spPr>
      </p:pic>
      <p:cxnSp>
        <p:nvCxnSpPr>
          <p:cNvPr id="17" name="接點: 肘形 16">
            <a:extLst>
              <a:ext uri="{FF2B5EF4-FFF2-40B4-BE49-F238E27FC236}">
                <a16:creationId xmlns:a16="http://schemas.microsoft.com/office/drawing/2014/main" id="{B25A1168-625A-BD36-3C4F-1D953795ADE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295227" y="3305199"/>
            <a:ext cx="3128966" cy="1015068"/>
          </a:xfrm>
          <a:prstGeom prst="bentConnector3">
            <a:avLst>
              <a:gd name="adj1" fmla="val 100404"/>
            </a:avLst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圖形 24" descr="襯衫 以實心填滿">
            <a:extLst>
              <a:ext uri="{FF2B5EF4-FFF2-40B4-BE49-F238E27FC236}">
                <a16:creationId xmlns:a16="http://schemas.microsoft.com/office/drawing/2014/main" id="{12F4EA00-1409-745E-243F-4FCC238E39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67244" y="1791050"/>
            <a:ext cx="914400" cy="914400"/>
          </a:xfrm>
          <a:prstGeom prst="rect">
            <a:avLst/>
          </a:prstGeom>
        </p:spPr>
      </p:pic>
      <p:pic>
        <p:nvPicPr>
          <p:cNvPr id="26" name="圖形 25" descr="襯衫 以實心填滿">
            <a:extLst>
              <a:ext uri="{FF2B5EF4-FFF2-40B4-BE49-F238E27FC236}">
                <a16:creationId xmlns:a16="http://schemas.microsoft.com/office/drawing/2014/main" id="{0040B02C-5B04-B4B5-F49B-43EE1A243A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02599" y="1791050"/>
            <a:ext cx="914400" cy="914400"/>
          </a:xfrm>
          <a:prstGeom prst="rect">
            <a:avLst/>
          </a:prstGeom>
        </p:spPr>
      </p:pic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0F87A6CB-07F8-F6B1-1EB7-EFBE2AB39C58}"/>
              </a:ext>
            </a:extLst>
          </p:cNvPr>
          <p:cNvCxnSpPr/>
          <p:nvPr/>
        </p:nvCxnSpPr>
        <p:spPr>
          <a:xfrm>
            <a:off x="7281644" y="2189527"/>
            <a:ext cx="2290195" cy="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3FCFCF4B-A768-20FA-BD64-2AB9CE7B39B7}"/>
              </a:ext>
            </a:extLst>
          </p:cNvPr>
          <p:cNvSpPr txBox="1"/>
          <p:nvPr/>
        </p:nvSpPr>
        <p:spPr>
          <a:xfrm>
            <a:off x="2488160" y="5051208"/>
            <a:ext cx="28908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/>
              <a:t>1.</a:t>
            </a:r>
            <a:r>
              <a:rPr lang="zh-TW" altLang="en-US" sz="2000" dirty="0"/>
              <a:t> 衣服掛上檢視口</a:t>
            </a:r>
            <a:r>
              <a:rPr lang="en-US" altLang="zh-TW" sz="2000" dirty="0"/>
              <a:t>1</a:t>
            </a:r>
            <a:r>
              <a:rPr lang="zh-TW" altLang="en-US" sz="2000" dirty="0"/>
              <a:t>號位</a:t>
            </a: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55B85FBE-24D8-B82D-4F14-A4A75D074067}"/>
              </a:ext>
            </a:extLst>
          </p:cNvPr>
          <p:cNvSpPr txBox="1"/>
          <p:nvPr/>
        </p:nvSpPr>
        <p:spPr>
          <a:xfrm>
            <a:off x="6313828" y="1419485"/>
            <a:ext cx="9560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/>
              <a:t>2.</a:t>
            </a:r>
            <a:r>
              <a:rPr lang="zh-TW" altLang="en-US" sz="2000" dirty="0"/>
              <a:t> 拍照</a:t>
            </a: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A947C406-613B-F5B2-56D7-8008F9BC71E1}"/>
              </a:ext>
            </a:extLst>
          </p:cNvPr>
          <p:cNvSpPr txBox="1"/>
          <p:nvPr/>
        </p:nvSpPr>
        <p:spPr>
          <a:xfrm>
            <a:off x="9602599" y="1390940"/>
            <a:ext cx="9560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/>
              <a:t>3.</a:t>
            </a:r>
            <a:r>
              <a:rPr lang="zh-TW" altLang="en-US" sz="2000" dirty="0"/>
              <a:t> 存入</a:t>
            </a:r>
          </a:p>
        </p:txBody>
      </p:sp>
    </p:spTree>
    <p:extLst>
      <p:ext uri="{BB962C8B-B14F-4D97-AF65-F5344CB8AC3E}">
        <p14:creationId xmlns:p14="http://schemas.microsoft.com/office/powerpoint/2010/main" val="142093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675" y="146322"/>
            <a:ext cx="3366656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目標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圖片 5">
            <a:extLst>
              <a:ext uri="{FF2B5EF4-FFF2-40B4-BE49-F238E27FC236}">
                <a16:creationId xmlns:a16="http://schemas.microsoft.com/office/drawing/2014/main" id="{671542D9-3814-C6AB-6921-62F336F90B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0648" y="192990"/>
            <a:ext cx="6525225" cy="5727793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15AE4DF6-4D1B-A54A-135E-226A96E24288}"/>
              </a:ext>
            </a:extLst>
          </p:cNvPr>
          <p:cNvSpPr txBox="1"/>
          <p:nvPr/>
        </p:nvSpPr>
        <p:spPr>
          <a:xfrm>
            <a:off x="-242819" y="1593351"/>
            <a:ext cx="7218947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存放</a:t>
            </a:r>
            <a:endParaRPr lang="en-US" altLang="zh-TW" sz="2000" dirty="0"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  <a:p>
            <a:pPr marL="1371600" lvl="2" indent="-457200">
              <a:buFont typeface="+mj-ea"/>
              <a:buAutoNum type="arabicPeriod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辨識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:</a:t>
            </a: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 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v</a:t>
            </a:r>
          </a:p>
          <a:p>
            <a:pPr marL="1828800" lvl="3" indent="-457200">
              <a:buFont typeface="Wingdings" panose="05000000000000000000" pitchFamily="2" charset="2"/>
              <a:buAutoNum type="circleNumWdWhitePlain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未存放過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: v</a:t>
            </a:r>
          </a:p>
          <a:p>
            <a:pPr marL="1828800" lvl="3" indent="-457200">
              <a:buFont typeface="Wingdings" panose="05000000000000000000" pitchFamily="2" charset="2"/>
              <a:buAutoNum type="circleNumWdWhitePlain"/>
            </a:pPr>
            <a:r>
              <a:rPr lang="zh-TW" altLang="en-US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已存放過</a:t>
            </a:r>
            <a:endParaRPr lang="en-US" altLang="zh-TW" sz="2000" dirty="0">
              <a:highlight>
                <a:srgbClr val="FFFF00"/>
              </a:highlight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  <a:p>
            <a:pPr marL="2286000" lvl="4" indent="-457200"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看資料庫是否有相似資料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	</a:t>
            </a:r>
          </a:p>
          <a:p>
            <a:pPr lvl="2"/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(</a:t>
            </a: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辨識錯誤可以自行選擇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)</a:t>
            </a:r>
          </a:p>
          <a:p>
            <a:pPr marL="1371600" lvl="2" indent="-457200">
              <a:buFont typeface="+mj-ea"/>
              <a:buAutoNum type="arabicPeriod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存入資料庫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:</a:t>
            </a: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 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v</a:t>
            </a:r>
          </a:p>
          <a:p>
            <a:pPr marL="914400" lvl="1" indent="-457200"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拿取</a:t>
            </a:r>
            <a:endParaRPr lang="en-US" altLang="zh-TW" sz="2000" dirty="0"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  <a:p>
            <a:pPr marL="1371600" lvl="2" indent="-457200">
              <a:buFont typeface="+mj-ea"/>
              <a:buAutoNum type="arabicPeriod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顯示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x</a:t>
            </a: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套衣物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(</a:t>
            </a: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螢幕上顯示四套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):</a:t>
            </a: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 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v</a:t>
            </a:r>
          </a:p>
          <a:p>
            <a:pPr marL="1371600" lvl="2" indent="-457200">
              <a:buFont typeface="+mj-ea"/>
              <a:buAutoNum type="arabicPeriod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提供天氣資訊功能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: v</a:t>
            </a:r>
          </a:p>
          <a:p>
            <a:pPr marL="1371600" lvl="2" indent="-457200">
              <a:buFont typeface="+mj-ea"/>
              <a:buAutoNum type="arabicPeriod"/>
            </a:pPr>
            <a:r>
              <a:rPr lang="zh-TW" altLang="en-US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自訂義拿取</a:t>
            </a:r>
            <a:endParaRPr lang="en-US" altLang="zh-TW" sz="2000" dirty="0"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  <a:p>
            <a:pPr marL="800100" lvl="1" indent="-342900"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其他</a:t>
            </a:r>
            <a:endParaRPr lang="en-US" altLang="zh-TW" sz="2000" dirty="0"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  <a:p>
            <a:pPr marL="1371600" lvl="2" indent="-457200">
              <a:buFont typeface="+mj-lt"/>
              <a:buAutoNum type="arabicPeriod"/>
            </a:pPr>
            <a:r>
              <a:rPr lang="zh-TW" altLang="en-US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使用者習慣</a:t>
            </a:r>
            <a:r>
              <a:rPr lang="en-US" altLang="zh-TW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(</a:t>
            </a:r>
            <a:r>
              <a:rPr lang="zh-TW" altLang="en-US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包含最常穿的衣物、最喜歡的組合</a:t>
            </a:r>
            <a:r>
              <a:rPr lang="en-US" altLang="zh-TW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…)</a:t>
            </a:r>
          </a:p>
          <a:p>
            <a:pPr marL="1371600" lvl="2" indent="-457200">
              <a:buFont typeface="+mj-lt"/>
              <a:buAutoNum type="arabicPeriod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使用者設定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(</a:t>
            </a: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設定喜好度等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)</a:t>
            </a:r>
          </a:p>
          <a:p>
            <a:pPr marL="800100" lvl="1" indent="-342900">
              <a:buFont typeface="Wingdings" panose="05000000000000000000" pitchFamily="2" charset="2"/>
              <a:buChar char="l"/>
            </a:pPr>
            <a:r>
              <a:rPr lang="zh-TW" altLang="en-US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硬體</a:t>
            </a:r>
            <a:endParaRPr lang="en-US" altLang="zh-TW" sz="2000" dirty="0">
              <a:highlight>
                <a:srgbClr val="FFFF00"/>
              </a:highlight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  <a:p>
            <a:pPr marL="800100" lvl="1" indent="-342900">
              <a:buFont typeface="Wingdings" panose="05000000000000000000" pitchFamily="2" charset="2"/>
              <a:buChar char="l"/>
            </a:pPr>
            <a:r>
              <a:rPr lang="zh-TW" altLang="en-US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介面</a:t>
            </a:r>
            <a:endParaRPr lang="en-US" altLang="zh-TW" sz="2000" dirty="0">
              <a:highlight>
                <a:srgbClr val="FFFF00"/>
              </a:highlight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187354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9133" y="123348"/>
            <a:ext cx="4592913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硬體大致流程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字方塊 4">
            <a:extLst>
              <a:ext uri="{FF2B5EF4-FFF2-40B4-BE49-F238E27FC236}">
                <a16:creationId xmlns:a16="http://schemas.microsoft.com/office/drawing/2014/main" id="{ED02BC3F-F669-0756-1DC1-AAD3E4022844}"/>
              </a:ext>
            </a:extLst>
          </p:cNvPr>
          <p:cNvSpPr txBox="1"/>
          <p:nvPr/>
        </p:nvSpPr>
        <p:spPr>
          <a:xfrm>
            <a:off x="7852350" y="123348"/>
            <a:ext cx="4339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/>
              <a:t>大致架構流程－拿取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5C2474B-03E1-0FBE-7364-692A6A16AD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79" t="13857" r="11609"/>
          <a:stretch/>
        </p:blipFill>
        <p:spPr>
          <a:xfrm>
            <a:off x="4386044" y="1480784"/>
            <a:ext cx="7552889" cy="7289050"/>
          </a:xfrm>
          <a:prstGeom prst="rect">
            <a:avLst/>
          </a:prstGeom>
        </p:spPr>
      </p:pic>
      <p:cxnSp>
        <p:nvCxnSpPr>
          <p:cNvPr id="17" name="接點: 肘形 16">
            <a:extLst>
              <a:ext uri="{FF2B5EF4-FFF2-40B4-BE49-F238E27FC236}">
                <a16:creationId xmlns:a16="http://schemas.microsoft.com/office/drawing/2014/main" id="{B25A1168-625A-BD36-3C4F-1D953795ADEF}"/>
              </a:ext>
            </a:extLst>
          </p:cNvPr>
          <p:cNvCxnSpPr>
            <a:cxnSpLocks/>
          </p:cNvCxnSpPr>
          <p:nvPr/>
        </p:nvCxnSpPr>
        <p:spPr>
          <a:xfrm rot="10800000" flipV="1">
            <a:off x="5242561" y="2260950"/>
            <a:ext cx="4275911" cy="2520056"/>
          </a:xfrm>
          <a:prstGeom prst="bentConnector3">
            <a:avLst>
              <a:gd name="adj1" fmla="val 100305"/>
            </a:avLst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圖形 25" descr="襯衫 以實心填滿">
            <a:extLst>
              <a:ext uri="{FF2B5EF4-FFF2-40B4-BE49-F238E27FC236}">
                <a16:creationId xmlns:a16="http://schemas.microsoft.com/office/drawing/2014/main" id="{0040B02C-5B04-B4B5-F49B-43EE1A243A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44867" y="1791050"/>
            <a:ext cx="914400" cy="914400"/>
          </a:xfrm>
          <a:prstGeom prst="rect">
            <a:avLst/>
          </a:prstGeom>
        </p:spPr>
      </p:pic>
      <p:sp>
        <p:nvSpPr>
          <p:cNvPr id="31" name="文字方塊 30">
            <a:extLst>
              <a:ext uri="{FF2B5EF4-FFF2-40B4-BE49-F238E27FC236}">
                <a16:creationId xmlns:a16="http://schemas.microsoft.com/office/drawing/2014/main" id="{A947C406-613B-F5B2-56D7-8008F9BC71E1}"/>
              </a:ext>
            </a:extLst>
          </p:cNvPr>
          <p:cNvSpPr txBox="1"/>
          <p:nvPr/>
        </p:nvSpPr>
        <p:spPr>
          <a:xfrm>
            <a:off x="9602599" y="1390940"/>
            <a:ext cx="9560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/>
              <a:t>1.</a:t>
            </a:r>
            <a:r>
              <a:rPr lang="zh-TW" altLang="en-US" sz="2000" dirty="0"/>
              <a:t> 拿取</a:t>
            </a:r>
          </a:p>
        </p:txBody>
      </p:sp>
    </p:spTree>
    <p:extLst>
      <p:ext uri="{BB962C8B-B14F-4D97-AF65-F5344CB8AC3E}">
        <p14:creationId xmlns:p14="http://schemas.microsoft.com/office/powerpoint/2010/main" val="10432530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9134" y="123348"/>
            <a:ext cx="3976382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硬體流程圖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圖片 5">
            <a:extLst>
              <a:ext uri="{FF2B5EF4-FFF2-40B4-BE49-F238E27FC236}">
                <a16:creationId xmlns:a16="http://schemas.microsoft.com/office/drawing/2014/main" id="{321251AD-3797-236F-2960-DA38B9BFDD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880" y="0"/>
            <a:ext cx="44534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3469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9134" y="123348"/>
            <a:ext cx="4453414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硬體目前成果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453bbac4-f830-4487-b047-aaf59b8d68b6">
            <a:hlinkClick r:id="" action="ppaction://media"/>
            <a:extLst>
              <a:ext uri="{FF2B5EF4-FFF2-40B4-BE49-F238E27FC236}">
                <a16:creationId xmlns:a16="http://schemas.microsoft.com/office/drawing/2014/main" id="{CDEF4101-A9AE-D23A-21D3-6174B4BCE3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33683" y="2002414"/>
            <a:ext cx="7315200" cy="41148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59808F6C-FCFB-FBF3-21BE-79E57DA010AD}"/>
              </a:ext>
            </a:extLst>
          </p:cNvPr>
          <p:cNvSpPr txBox="1"/>
          <p:nvPr/>
        </p:nvSpPr>
        <p:spPr>
          <a:xfrm>
            <a:off x="8464746" y="1086361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/>
              <a:t>軌道可順利運作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98B58BF-88C3-54E3-9A5A-2D02A613A3A3}"/>
              </a:ext>
            </a:extLst>
          </p:cNvPr>
          <p:cNvSpPr txBox="1"/>
          <p:nvPr/>
        </p:nvSpPr>
        <p:spPr>
          <a:xfrm>
            <a:off x="172205" y="1973418"/>
            <a:ext cx="446147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/>
              <a:t>下一步</a:t>
            </a:r>
            <a:endParaRPr lang="en-US" altLang="zh-TW" sz="2000" dirty="0"/>
          </a:p>
          <a:p>
            <a:pPr marL="742950" indent="-742950">
              <a:buAutoNum type="arabicPeriod"/>
            </a:pPr>
            <a:r>
              <a:rPr lang="zh-TW" altLang="en-US" sz="2000" dirty="0"/>
              <a:t>測試拍照功能流程</a:t>
            </a:r>
            <a:endParaRPr lang="en-US" altLang="zh-TW" sz="2000" dirty="0"/>
          </a:p>
          <a:p>
            <a:pPr marL="742950" indent="-742950">
              <a:buAutoNum type="arabicPeriod"/>
            </a:pPr>
            <a:r>
              <a:rPr lang="zh-TW" altLang="en-US" sz="2000" dirty="0"/>
              <a:t>購買軸承、圓盤</a:t>
            </a:r>
            <a:r>
              <a:rPr lang="en-US" altLang="zh-TW" sz="2000" dirty="0"/>
              <a:t>(</a:t>
            </a:r>
            <a:r>
              <a:rPr lang="zh-TW" altLang="en-US" sz="2000" dirty="0"/>
              <a:t>壓克力</a:t>
            </a:r>
            <a:r>
              <a:rPr lang="en-US" altLang="zh-TW" sz="2000" dirty="0"/>
              <a:t>)</a:t>
            </a:r>
            <a:r>
              <a:rPr lang="zh-TW" altLang="en-US" sz="2000" dirty="0"/>
              <a:t>並組裝</a:t>
            </a:r>
            <a:endParaRPr lang="en-US" altLang="zh-TW" sz="2000" dirty="0"/>
          </a:p>
          <a:p>
            <a:pPr marL="742950" indent="-742950">
              <a:buAutoNum type="arabicPeriod"/>
            </a:pPr>
            <a:r>
              <a:rPr lang="zh-TW" altLang="en-US" sz="2000" dirty="0"/>
              <a:t>測試軌道與圓盤的可行型</a:t>
            </a:r>
            <a:endParaRPr lang="en-US" altLang="zh-TW" sz="2000" dirty="0"/>
          </a:p>
          <a:p>
            <a:pPr marL="742950" indent="-742950">
              <a:buAutoNum type="arabicPeriod"/>
            </a:pPr>
            <a:endParaRPr lang="en-US" altLang="zh-TW" sz="2000" dirty="0"/>
          </a:p>
          <a:p>
            <a:r>
              <a:rPr lang="zh-TW" altLang="en-US" sz="2000" dirty="0"/>
              <a:t>待</a:t>
            </a:r>
            <a:r>
              <a:rPr lang="en-US" altLang="zh-TW" sz="2000" dirty="0"/>
              <a:t>:</a:t>
            </a:r>
          </a:p>
          <a:p>
            <a:r>
              <a:rPr lang="zh-TW" altLang="en-US" sz="2000" dirty="0"/>
              <a:t>檢視口的運作</a:t>
            </a:r>
          </a:p>
        </p:txBody>
      </p:sp>
    </p:spTree>
    <p:extLst>
      <p:ext uri="{BB962C8B-B14F-4D97-AF65-F5344CB8AC3E}">
        <p14:creationId xmlns:p14="http://schemas.microsoft.com/office/powerpoint/2010/main" val="3848183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3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01" y="161788"/>
            <a:ext cx="8282763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軟體架構－</a:t>
            </a:r>
            <a:r>
              <a:rPr lang="en-US" altLang="zh-TW" dirty="0" err="1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mvc</a:t>
            </a:r>
            <a:endParaRPr lang="zh-TW" altLang="en-US" dirty="0"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圖片 3">
            <a:extLst>
              <a:ext uri="{FF2B5EF4-FFF2-40B4-BE49-F238E27FC236}">
                <a16:creationId xmlns:a16="http://schemas.microsoft.com/office/drawing/2014/main" id="{E8DBEF3E-FA1A-C07D-A6D4-3BF5D1BD14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2420" y="308923"/>
            <a:ext cx="6465853" cy="3075911"/>
          </a:xfrm>
          <a:prstGeom prst="rect">
            <a:avLst/>
          </a:prstGeom>
        </p:spPr>
      </p:pic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97C12274-72FB-33E9-C2F3-D154AFA36D65}"/>
              </a:ext>
            </a:extLst>
          </p:cNvPr>
          <p:cNvSpPr txBox="1">
            <a:spLocks/>
          </p:cNvSpPr>
          <p:nvPr/>
        </p:nvSpPr>
        <p:spPr>
          <a:xfrm>
            <a:off x="133727" y="2498285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tabLst>
                <a:tab pos="900430" algn="l"/>
              </a:tabLst>
            </a:pPr>
            <a:r>
              <a:rPr lang="en-US" altLang="zh-TW" sz="1800" b="1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Domain</a:t>
            </a:r>
            <a:br>
              <a:rPr lang="en-US" altLang="zh-TW" sz="1800" b="1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</a:b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會根據資料庫的所有欄位及型態建立一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domain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層，負責對從資料庫傳輸出來的資料進行內容的存放。</a:t>
            </a:r>
            <a:endParaRPr lang="zh-TW" altLang="zh-TW" sz="1800" kern="100" dirty="0">
              <a:latin typeface="Noto Sans CJK TC Bold" panose="020B0800000000000000" pitchFamily="34" charset="-120"/>
              <a:ea typeface="Noto Sans CJK TC Bold" panose="020B0800000000000000" pitchFamily="34" charset="-120"/>
              <a:cs typeface="標楷體" panose="03000509000000000000" pitchFamily="65" charset="-120"/>
            </a:endParaRPr>
          </a:p>
          <a:p>
            <a:pPr>
              <a:tabLst>
                <a:tab pos="900430" algn="l"/>
              </a:tabLst>
            </a:pPr>
            <a:r>
              <a:rPr lang="en-US" altLang="zh-TW" sz="1800" b="1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DAO</a:t>
            </a:r>
            <a:br>
              <a:rPr lang="en-US" altLang="zh-TW" sz="1800" b="1" kern="100" dirty="0"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</a:br>
            <a:r>
              <a:rPr lang="zh-TW" altLang="zh-TW" sz="16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對資料庫下搜索的指令語法，原理類似於</a:t>
            </a:r>
            <a:r>
              <a:rPr lang="en-US" altLang="zh-TW" sz="16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HQL</a:t>
            </a:r>
            <a:r>
              <a:rPr lang="zh-TW" altLang="zh-TW" sz="16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查詢語法，並對每一份從資料庫傳輸回來的資料裡用</a:t>
            </a:r>
            <a:r>
              <a:rPr lang="en-US" altLang="zh-TW" sz="16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domain</a:t>
            </a:r>
            <a:r>
              <a:rPr lang="zh-TW" altLang="zh-TW" sz="16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層包裝好。</a:t>
            </a:r>
            <a:endParaRPr lang="zh-TW" altLang="zh-TW" sz="1600" kern="100" dirty="0">
              <a:latin typeface="Noto Sans CJK TC Bold" panose="020B0800000000000000" pitchFamily="34" charset="-120"/>
              <a:ea typeface="Noto Sans CJK TC Bold" panose="020B0800000000000000" pitchFamily="34" charset="-120"/>
              <a:cs typeface="標楷體" panose="03000509000000000000" pitchFamily="65" charset="-120"/>
            </a:endParaRPr>
          </a:p>
          <a:p>
            <a:pPr>
              <a:tabLst>
                <a:tab pos="900430" algn="l"/>
              </a:tabLst>
            </a:pPr>
            <a:r>
              <a:rPr lang="en-US" altLang="zh-TW" sz="1800" b="1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Service</a:t>
            </a:r>
            <a:br>
              <a:rPr lang="en-US" altLang="zh-TW" sz="1800" b="1" kern="100" dirty="0"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</a:b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將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DAO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包裝好的資料，為了方便傳輸至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View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中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JavaScript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，會在此層將所有物件再進行一步分析並將資料轉乘字典型態。</a:t>
            </a:r>
            <a:endParaRPr lang="zh-TW" altLang="zh-TW" sz="1800" kern="100" dirty="0">
              <a:latin typeface="Noto Sans CJK TC Bold" panose="020B0800000000000000" pitchFamily="34" charset="-120"/>
              <a:ea typeface="Noto Sans CJK TC Bold" panose="020B0800000000000000" pitchFamily="34" charset="-120"/>
              <a:cs typeface="標楷體" panose="03000509000000000000" pitchFamily="65" charset="-120"/>
            </a:endParaRPr>
          </a:p>
          <a:p>
            <a:pPr>
              <a:tabLst>
                <a:tab pos="900430" algn="l"/>
              </a:tabLst>
            </a:pPr>
            <a:r>
              <a:rPr lang="en-US" altLang="zh-TW" sz="1800" b="1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Controller</a:t>
            </a:r>
            <a:br>
              <a:rPr lang="en-US" altLang="zh-TW" sz="1800" b="1" kern="100" dirty="0"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</a:b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可靈活運用所有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DAO, Service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層的功能。</a:t>
            </a:r>
            <a:endParaRPr lang="zh-TW" altLang="zh-TW" sz="1800" kern="100" dirty="0">
              <a:latin typeface="Noto Sans CJK TC Bold" panose="020B0800000000000000" pitchFamily="34" charset="-120"/>
              <a:ea typeface="Noto Sans CJK TC Bold" panose="020B0800000000000000" pitchFamily="34" charset="-120"/>
              <a:cs typeface="標楷體" panose="03000509000000000000" pitchFamily="65" charset="-120"/>
            </a:endParaRPr>
          </a:p>
          <a:p>
            <a:pPr>
              <a:tabLst>
                <a:tab pos="900430" algn="l"/>
              </a:tabLst>
            </a:pPr>
            <a:r>
              <a:rPr lang="en-US" altLang="zh-TW" sz="1800" b="1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View</a:t>
            </a:r>
            <a:br>
              <a:rPr lang="en-US" altLang="zh-TW" sz="1800" b="1" kern="100" dirty="0"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</a:b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畫面與顯示的邏輯皆由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view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所處理，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view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表單送出的請求皆由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Controller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接收，再決定給哪個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model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進行處理，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Controller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回傳相應的結果至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view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，並現給使用者。</a:t>
            </a:r>
            <a:endParaRPr lang="zh-TW" altLang="zh-TW" sz="1800" kern="100" dirty="0">
              <a:latin typeface="Noto Sans CJK TC Bold" panose="020B0800000000000000" pitchFamily="34" charset="-120"/>
              <a:ea typeface="Noto Sans CJK TC Bold" panose="020B0800000000000000" pitchFamily="34" charset="-120"/>
              <a:cs typeface="標楷體" panose="03000509000000000000" pitchFamily="65" charset="-120"/>
            </a:endParaRPr>
          </a:p>
          <a:p>
            <a:endParaRPr lang="zh-TW" altLang="en-US" sz="1800" dirty="0">
              <a:latin typeface="Noto Sans CJK TC Bold" panose="020B0800000000000000" pitchFamily="34" charset="-120"/>
              <a:ea typeface="Noto Sans CJK TC Bold" panose="020B08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91461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9958" y="161788"/>
            <a:ext cx="6438106" cy="1609344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UI</a:t>
            </a:r>
            <a:endParaRPr lang="zh-TW" altLang="en-US" dirty="0"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內容版面配置區 5">
            <a:extLst>
              <a:ext uri="{FF2B5EF4-FFF2-40B4-BE49-F238E27FC236}">
                <a16:creationId xmlns:a16="http://schemas.microsoft.com/office/drawing/2014/main" id="{FA43E57E-A69B-D095-1EF1-2FF2F5B977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052" y="1494059"/>
            <a:ext cx="9248273" cy="5202153"/>
          </a:xfrm>
        </p:spPr>
      </p:pic>
    </p:spTree>
    <p:extLst>
      <p:ext uri="{BB962C8B-B14F-4D97-AF65-F5344CB8AC3E}">
        <p14:creationId xmlns:p14="http://schemas.microsoft.com/office/powerpoint/2010/main" val="2940413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795" y="151603"/>
            <a:ext cx="8282763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資料庫結構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內容版面配置區 3">
            <a:extLst>
              <a:ext uri="{FF2B5EF4-FFF2-40B4-BE49-F238E27FC236}">
                <a16:creationId xmlns:a16="http://schemas.microsoft.com/office/drawing/2014/main" id="{49C68F02-68DA-96EC-C3C7-898B4B5F81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8756932"/>
              </p:ext>
            </p:extLst>
          </p:nvPr>
        </p:nvGraphicFramePr>
        <p:xfrm>
          <a:off x="4205206" y="820735"/>
          <a:ext cx="7632043" cy="5080990"/>
        </p:xfrm>
        <a:graphic>
          <a:graphicData uri="http://schemas.openxmlformats.org/drawingml/2006/table">
            <a:tbl>
              <a:tblPr firstRow="1" firstCol="1" bandRow="1">
                <a:tableStyleId>{5DA37D80-6434-44D0-A028-1B22A696006F}</a:tableStyleId>
              </a:tblPr>
              <a:tblGrid>
                <a:gridCol w="1745760">
                  <a:extLst>
                    <a:ext uri="{9D8B030D-6E8A-4147-A177-3AD203B41FA5}">
                      <a16:colId xmlns:a16="http://schemas.microsoft.com/office/drawing/2014/main" val="466544813"/>
                    </a:ext>
                  </a:extLst>
                </a:gridCol>
                <a:gridCol w="1168782">
                  <a:extLst>
                    <a:ext uri="{9D8B030D-6E8A-4147-A177-3AD203B41FA5}">
                      <a16:colId xmlns:a16="http://schemas.microsoft.com/office/drawing/2014/main" val="790494131"/>
                    </a:ext>
                  </a:extLst>
                </a:gridCol>
                <a:gridCol w="1516532">
                  <a:extLst>
                    <a:ext uri="{9D8B030D-6E8A-4147-A177-3AD203B41FA5}">
                      <a16:colId xmlns:a16="http://schemas.microsoft.com/office/drawing/2014/main" val="981665235"/>
                    </a:ext>
                  </a:extLst>
                </a:gridCol>
                <a:gridCol w="3200969">
                  <a:extLst>
                    <a:ext uri="{9D8B030D-6E8A-4147-A177-3AD203B41FA5}">
                      <a16:colId xmlns:a16="http://schemas.microsoft.com/office/drawing/2014/main" val="2957018368"/>
                    </a:ext>
                  </a:extLst>
                </a:gridCol>
              </a:tblGrid>
              <a:tr h="385010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資料庫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說明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>
                          <a:effectLst/>
                        </a:rPr>
                        <a:t>範例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關聯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3013151728"/>
                  </a:ext>
                </a:extLst>
              </a:tr>
              <a:tr h="558986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 dirty="0">
                          <a:effectLst/>
                        </a:rPr>
                        <a:t>Category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衣物的分類</a:t>
                      </a:r>
                      <a:r>
                        <a:rPr lang="en-US" sz="1400" kern="100" dirty="0">
                          <a:effectLst/>
                        </a:rPr>
                        <a:t>:</a:t>
                      </a:r>
                      <a:endParaRPr lang="zh-TW" sz="2000" kern="100" dirty="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 dirty="0">
                          <a:effectLst/>
                        </a:rPr>
                        <a:t>Ex. </a:t>
                      </a:r>
                      <a:r>
                        <a:rPr lang="zh-TW" sz="1400" kern="100" dirty="0">
                          <a:effectLst/>
                        </a:rPr>
                        <a:t>上半身、下半身</a:t>
                      </a:r>
                      <a:r>
                        <a:rPr lang="en-US" sz="1400" kern="100" dirty="0">
                          <a:effectLst/>
                        </a:rPr>
                        <a:t>…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用於分類衣物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1744292714"/>
                  </a:ext>
                </a:extLst>
              </a:tr>
              <a:tr h="588707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Sub_Category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>
                          <a:effectLst/>
                        </a:rPr>
                        <a:t>衣物的子分類</a:t>
                      </a:r>
                      <a:endParaRPr lang="zh-TW" sz="2000" kern="10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Ex. </a:t>
                      </a:r>
                      <a:r>
                        <a:rPr lang="zh-TW" sz="1400" kern="100">
                          <a:effectLst/>
                        </a:rPr>
                        <a:t>長袖、短袖、短褲</a:t>
                      </a:r>
                      <a:r>
                        <a:rPr lang="en-US" sz="1400" kern="100">
                          <a:effectLst/>
                        </a:rPr>
                        <a:t>…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ts val="1200"/>
                        </a:lnSpc>
                        <a:buFont typeface="+mj-lt"/>
                        <a:buAutoNum type="arabicPeriod"/>
                      </a:pPr>
                      <a:r>
                        <a:rPr lang="zh-TW" sz="1400" kern="100" dirty="0">
                          <a:effectLst/>
                        </a:rPr>
                        <a:t>可辨識的衣物樣式，用於分類</a:t>
                      </a:r>
                      <a:endParaRPr lang="zh-TW" sz="2000" kern="100" dirty="0">
                        <a:effectLst/>
                      </a:endParaRPr>
                    </a:p>
                    <a:p>
                      <a:pPr marL="342900" lvl="0" indent="-342900" algn="l">
                        <a:lnSpc>
                          <a:spcPts val="1200"/>
                        </a:lnSpc>
                        <a:buFont typeface="+mj-lt"/>
                        <a:buAutoNum type="arabicPeriod"/>
                      </a:pPr>
                      <a:r>
                        <a:rPr lang="zh-TW" sz="1400" kern="100" dirty="0">
                          <a:effectLst/>
                        </a:rPr>
                        <a:t>衣物與天氣適配度用於推薦衣物演算法的參數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949140372"/>
                  </a:ext>
                </a:extLst>
              </a:tr>
              <a:tr h="558986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Color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>
                          <a:effectLst/>
                        </a:rPr>
                        <a:t>衣物的顏色</a:t>
                      </a:r>
                      <a:endParaRPr lang="zh-TW" sz="2000" kern="10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Ex. </a:t>
                      </a:r>
                      <a:r>
                        <a:rPr lang="zh-TW" sz="1400" kern="100">
                          <a:effectLst/>
                        </a:rPr>
                        <a:t>紅、藍、黑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可辨識的衣物顏色，用於分類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1130256998"/>
                  </a:ext>
                </a:extLst>
              </a:tr>
              <a:tr h="558986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Color_Graph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>
                          <a:effectLst/>
                        </a:rPr>
                        <a:t>衣物顏色的適配圖</a:t>
                      </a:r>
                      <a:endParaRPr lang="zh-TW" sz="2000" kern="10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Ex. </a:t>
                      </a:r>
                      <a:r>
                        <a:rPr lang="zh-TW" sz="1400" kern="100">
                          <a:effectLst/>
                        </a:rPr>
                        <a:t>白</a:t>
                      </a:r>
                      <a:r>
                        <a:rPr lang="en-US" sz="1400" kern="100">
                          <a:effectLst/>
                        </a:rPr>
                        <a:t>(</a:t>
                      </a:r>
                      <a:r>
                        <a:rPr lang="zh-TW" sz="1400" kern="100">
                          <a:effectLst/>
                        </a:rPr>
                        <a:t>上</a:t>
                      </a:r>
                      <a:r>
                        <a:rPr lang="en-US" sz="1400" kern="100">
                          <a:effectLst/>
                        </a:rPr>
                        <a:t>) + </a:t>
                      </a:r>
                      <a:r>
                        <a:rPr lang="zh-TW" sz="1400" kern="100">
                          <a:effectLst/>
                        </a:rPr>
                        <a:t>白</a:t>
                      </a:r>
                      <a:r>
                        <a:rPr lang="en-US" sz="1400" kern="100">
                          <a:effectLst/>
                        </a:rPr>
                        <a:t>(</a:t>
                      </a:r>
                      <a:r>
                        <a:rPr lang="zh-TW" sz="1400" kern="100">
                          <a:effectLst/>
                        </a:rPr>
                        <a:t>下</a:t>
                      </a:r>
                      <a:r>
                        <a:rPr lang="en-US" sz="1400" kern="100">
                          <a:effectLst/>
                        </a:rPr>
                        <a:t>) = 5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ts val="1200"/>
                        </a:lnSpc>
                        <a:buFont typeface="+mj-lt"/>
                        <a:buAutoNum type="arabicPeriod"/>
                      </a:pPr>
                      <a:r>
                        <a:rPr lang="zh-TW" sz="1400" kern="100" dirty="0">
                          <a:effectLst/>
                        </a:rPr>
                        <a:t>顏色適配度為衣物推薦演算法的參數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2536815704"/>
                  </a:ext>
                </a:extLst>
              </a:tr>
              <a:tr h="753357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Clothes_Node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>
                          <a:effectLst/>
                        </a:rPr>
                        <a:t>衣物的詳細資訊</a:t>
                      </a:r>
                      <a:endParaRPr lang="zh-TW" sz="2000" kern="10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Ex. </a:t>
                      </a:r>
                      <a:r>
                        <a:rPr lang="zh-TW" sz="1400" kern="100">
                          <a:effectLst/>
                        </a:rPr>
                        <a:t>顏色、樣式、拿取次數、資料存放位置</a:t>
                      </a:r>
                      <a:r>
                        <a:rPr lang="en-US" sz="1400" kern="100">
                          <a:effectLst/>
                        </a:rPr>
                        <a:t>…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ts val="1200"/>
                        </a:lnSpc>
                        <a:buFont typeface="+mj-lt"/>
                        <a:buAutoNum type="arabicPeriod"/>
                      </a:pPr>
                      <a:r>
                        <a:rPr lang="zh-TW" sz="1400" kern="100" dirty="0">
                          <a:effectLst/>
                        </a:rPr>
                        <a:t>負責用於管理衣物的詳細資訊</a:t>
                      </a:r>
                      <a:endParaRPr lang="zh-TW" sz="2000" kern="100" dirty="0">
                        <a:effectLst/>
                      </a:endParaRPr>
                    </a:p>
                    <a:p>
                      <a:pPr marL="342900" lvl="0" indent="-342900" algn="l">
                        <a:lnSpc>
                          <a:spcPts val="1200"/>
                        </a:lnSpc>
                        <a:buFont typeface="+mj-lt"/>
                        <a:buAutoNum type="arabicPeriod"/>
                      </a:pPr>
                      <a:r>
                        <a:rPr lang="zh-TW" sz="1400" kern="100" dirty="0">
                          <a:effectLst/>
                        </a:rPr>
                        <a:t>作為衣物關聯圖形的節點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3197177767"/>
                  </a:ext>
                </a:extLst>
              </a:tr>
              <a:tr h="558986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City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>
                          <a:effectLst/>
                        </a:rPr>
                        <a:t>中央氣象局所提供縣市</a:t>
                      </a:r>
                      <a:endParaRPr lang="zh-TW" sz="2000" kern="10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Ex. </a:t>
                      </a:r>
                      <a:r>
                        <a:rPr lang="zh-TW" sz="1400" kern="100">
                          <a:effectLst/>
                        </a:rPr>
                        <a:t>台北、高雄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負責用於搜索天氣資訊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3183943542"/>
                  </a:ext>
                </a:extLst>
              </a:tr>
              <a:tr h="558986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Station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>
                          <a:effectLst/>
                        </a:rPr>
                        <a:t>中央氣象局所提供站別</a:t>
                      </a:r>
                      <a:endParaRPr lang="zh-TW" sz="2000" kern="10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Ex. </a:t>
                      </a:r>
                      <a:r>
                        <a:rPr lang="zh-TW" sz="1400" kern="100">
                          <a:effectLst/>
                        </a:rPr>
                        <a:t>埔心、楊梅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負責用於搜索天氣資訊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580713618"/>
                  </a:ext>
                </a:extLst>
              </a:tr>
              <a:tr h="558986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User_Dashboard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使用者的資料儲存</a:t>
                      </a:r>
                      <a:endParaRPr lang="zh-TW" sz="2000" kern="100" dirty="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 dirty="0">
                          <a:effectLst/>
                        </a:rPr>
                        <a:t>EX. </a:t>
                      </a:r>
                      <a:r>
                        <a:rPr lang="zh-TW" sz="1400" kern="100" dirty="0">
                          <a:effectLst/>
                        </a:rPr>
                        <a:t>姓名 位置 使用資料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負責儲存該使用者所有資料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36599993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8966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01" y="161788"/>
            <a:ext cx="8282763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資料庫結構</a:t>
            </a:r>
            <a:r>
              <a:rPr lang="en-US" altLang="zh-TW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-er-model</a:t>
            </a:r>
            <a:endParaRPr lang="zh-TW" altLang="en-US" dirty="0"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圖片 4">
            <a:extLst>
              <a:ext uri="{FF2B5EF4-FFF2-40B4-BE49-F238E27FC236}">
                <a16:creationId xmlns:a16="http://schemas.microsoft.com/office/drawing/2014/main" id="{03368FA7-769B-9802-A473-E8F43355F2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940" y="1830462"/>
            <a:ext cx="10487452" cy="4607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49101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1FA8417D-C65A-1C09-0A6E-B48C76C35CE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" y="0"/>
            <a:ext cx="12187238" cy="6858000"/>
          </a:xfrm>
          <a:prstGeom prst="rect">
            <a:avLst/>
          </a:prstGeom>
        </p:spPr>
      </p:pic>
      <p:cxnSp>
        <p:nvCxnSpPr>
          <p:cNvPr id="11" name="接點: 肘形 10">
            <a:extLst>
              <a:ext uri="{FF2B5EF4-FFF2-40B4-BE49-F238E27FC236}">
                <a16:creationId xmlns:a16="http://schemas.microsoft.com/office/drawing/2014/main" id="{CB37F5D1-9ACC-62C9-44AF-D1CA71B04028}"/>
              </a:ext>
            </a:extLst>
          </p:cNvPr>
          <p:cNvCxnSpPr>
            <a:cxnSpLocks/>
          </p:cNvCxnSpPr>
          <p:nvPr/>
        </p:nvCxnSpPr>
        <p:spPr>
          <a:xfrm rot="10800000" flipV="1">
            <a:off x="3497179" y="4491787"/>
            <a:ext cx="1844844" cy="513350"/>
          </a:xfrm>
          <a:prstGeom prst="bentConnector3">
            <a:avLst>
              <a:gd name="adj1" fmla="val 2174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0333911F-73FF-3960-4243-8ED9991311B2}"/>
              </a:ext>
            </a:extLst>
          </p:cNvPr>
          <p:cNvSpPr txBox="1"/>
          <p:nvPr/>
        </p:nvSpPr>
        <p:spPr>
          <a:xfrm>
            <a:off x="1900990" y="4748462"/>
            <a:ext cx="233910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步進馬達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控制輪盤轉動</a:t>
            </a:r>
          </a:p>
        </p:txBody>
      </p:sp>
      <p:cxnSp>
        <p:nvCxnSpPr>
          <p:cNvPr id="18" name="接點: 肘形 17">
            <a:extLst>
              <a:ext uri="{FF2B5EF4-FFF2-40B4-BE49-F238E27FC236}">
                <a16:creationId xmlns:a16="http://schemas.microsoft.com/office/drawing/2014/main" id="{855AF052-D734-581F-0F00-B0EA3B91AE13}"/>
              </a:ext>
            </a:extLst>
          </p:cNvPr>
          <p:cNvCxnSpPr>
            <a:cxnSpLocks/>
          </p:cNvCxnSpPr>
          <p:nvPr/>
        </p:nvCxnSpPr>
        <p:spPr>
          <a:xfrm>
            <a:off x="8005013" y="2719134"/>
            <a:ext cx="850229" cy="497308"/>
          </a:xfrm>
          <a:prstGeom prst="bentConnector3">
            <a:avLst>
              <a:gd name="adj1" fmla="val 1887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81057A2-F46C-BC96-8447-D0FFB0F80F59}"/>
              </a:ext>
            </a:extLst>
          </p:cNvPr>
          <p:cNvSpPr txBox="1"/>
          <p:nvPr/>
        </p:nvSpPr>
        <p:spPr>
          <a:xfrm>
            <a:off x="8855242" y="2815390"/>
            <a:ext cx="305724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伺服馬達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減少誤差進行阻擋</a:t>
            </a:r>
          </a:p>
        </p:txBody>
      </p:sp>
      <p:cxnSp>
        <p:nvCxnSpPr>
          <p:cNvPr id="24" name="接點: 肘形 23">
            <a:extLst>
              <a:ext uri="{FF2B5EF4-FFF2-40B4-BE49-F238E27FC236}">
                <a16:creationId xmlns:a16="http://schemas.microsoft.com/office/drawing/2014/main" id="{B6816D2B-8C42-79FD-D6B4-1D63F85514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4347412" y="3454293"/>
            <a:ext cx="922427" cy="303968"/>
          </a:xfrm>
          <a:prstGeom prst="bentConnector3">
            <a:avLst>
              <a:gd name="adj1" fmla="val -1304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877BA212-B58D-CE7F-62A9-901112A90490}"/>
              </a:ext>
            </a:extLst>
          </p:cNvPr>
          <p:cNvSpPr txBox="1"/>
          <p:nvPr/>
        </p:nvSpPr>
        <p:spPr>
          <a:xfrm>
            <a:off x="2438400" y="3454292"/>
            <a:ext cx="1990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懸吊衣物處</a:t>
            </a:r>
          </a:p>
        </p:txBody>
      </p:sp>
      <p:cxnSp>
        <p:nvCxnSpPr>
          <p:cNvPr id="46" name="接點: 肘形 45">
            <a:extLst>
              <a:ext uri="{FF2B5EF4-FFF2-40B4-BE49-F238E27FC236}">
                <a16:creationId xmlns:a16="http://schemas.microsoft.com/office/drawing/2014/main" id="{FF9485CE-5E4A-2B58-68DD-767F643BD743}"/>
              </a:ext>
            </a:extLst>
          </p:cNvPr>
          <p:cNvCxnSpPr>
            <a:cxnSpLocks/>
          </p:cNvCxnSpPr>
          <p:nvPr/>
        </p:nvCxnSpPr>
        <p:spPr>
          <a:xfrm flipV="1">
            <a:off x="3796446" y="617621"/>
            <a:ext cx="1545577" cy="590777"/>
          </a:xfrm>
          <a:prstGeom prst="bentConnector3">
            <a:avLst>
              <a:gd name="adj1" fmla="val 3812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629561C2-1B42-E755-15D0-891433068195}"/>
              </a:ext>
            </a:extLst>
          </p:cNvPr>
          <p:cNvSpPr txBox="1"/>
          <p:nvPr/>
        </p:nvSpPr>
        <p:spPr>
          <a:xfrm>
            <a:off x="5366086" y="140567"/>
            <a:ext cx="19904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伺服馬達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衣物推送</a:t>
            </a:r>
          </a:p>
        </p:txBody>
      </p:sp>
      <p:cxnSp>
        <p:nvCxnSpPr>
          <p:cNvPr id="12" name="接點: 肘形 11">
            <a:extLst>
              <a:ext uri="{FF2B5EF4-FFF2-40B4-BE49-F238E27FC236}">
                <a16:creationId xmlns:a16="http://schemas.microsoft.com/office/drawing/2014/main" id="{E41A99F8-A86F-C0CA-2F48-AC94A100029C}"/>
              </a:ext>
            </a:extLst>
          </p:cNvPr>
          <p:cNvCxnSpPr>
            <a:cxnSpLocks/>
          </p:cNvCxnSpPr>
          <p:nvPr/>
        </p:nvCxnSpPr>
        <p:spPr>
          <a:xfrm rot="5400000">
            <a:off x="9740428" y="1573795"/>
            <a:ext cx="730790" cy="12700"/>
          </a:xfrm>
          <a:prstGeom prst="bentConnector3">
            <a:avLst>
              <a:gd name="adj1" fmla="val 50000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E0461D2A-A890-52DD-D488-BE7E9EC16E65}"/>
              </a:ext>
            </a:extLst>
          </p:cNvPr>
          <p:cNvSpPr txBox="1"/>
          <p:nvPr/>
        </p:nvSpPr>
        <p:spPr>
          <a:xfrm>
            <a:off x="8855242" y="571454"/>
            <a:ext cx="28777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檢視口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+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微動開關</a:t>
            </a:r>
          </a:p>
        </p:txBody>
      </p:sp>
    </p:spTree>
    <p:extLst>
      <p:ext uri="{BB962C8B-B14F-4D97-AF65-F5344CB8AC3E}">
        <p14:creationId xmlns:p14="http://schemas.microsoft.com/office/powerpoint/2010/main" val="594282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6CC3512B-9794-DFB8-1CA0-13054186B1B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" y="0"/>
            <a:ext cx="12187238" cy="685800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55F50128-BE00-278A-AAD2-5CC730A191A8}"/>
              </a:ext>
            </a:extLst>
          </p:cNvPr>
          <p:cNvSpPr txBox="1"/>
          <p:nvPr/>
        </p:nvSpPr>
        <p:spPr>
          <a:xfrm>
            <a:off x="778042" y="4764504"/>
            <a:ext cx="37521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zh-TW" altLang="en-US" dirty="0"/>
              <a:t>輪盤轉動</a:t>
            </a:r>
            <a:r>
              <a:rPr lang="en-US" altLang="zh-TW" dirty="0"/>
              <a:t>:</a:t>
            </a:r>
            <a:r>
              <a:rPr lang="zh-TW" altLang="en-US" dirty="0"/>
              <a:t> 步進馬達</a:t>
            </a:r>
            <a:endParaRPr lang="en-US" altLang="zh-TW" dirty="0"/>
          </a:p>
          <a:p>
            <a:pPr marL="342900" indent="-342900">
              <a:buAutoNum type="arabicPeriod"/>
            </a:pPr>
            <a:r>
              <a:rPr lang="zh-TW" altLang="en-US" dirty="0"/>
              <a:t>衣物傳送</a:t>
            </a:r>
            <a:r>
              <a:rPr lang="en-US" altLang="zh-TW" dirty="0"/>
              <a:t>:</a:t>
            </a:r>
            <a:r>
              <a:rPr lang="zh-TW" altLang="en-US" dirty="0"/>
              <a:t> 伺服馬達 </a:t>
            </a:r>
            <a:r>
              <a:rPr lang="en-US" altLang="zh-TW" dirty="0"/>
              <a:t>or </a:t>
            </a:r>
            <a:r>
              <a:rPr lang="zh-TW" altLang="en-US" dirty="0"/>
              <a:t>直流馬達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(</a:t>
            </a:r>
            <a:r>
              <a:rPr lang="zh-TW" altLang="en-US" dirty="0"/>
              <a:t>控制</a:t>
            </a:r>
            <a:r>
              <a:rPr lang="en-US" altLang="zh-TW" dirty="0"/>
              <a:t>:</a:t>
            </a:r>
            <a:r>
              <a:rPr lang="zh-TW" altLang="en-US" dirty="0"/>
              <a:t> 微動開關</a:t>
            </a:r>
            <a:r>
              <a:rPr lang="en-US" altLang="zh-TW" dirty="0"/>
              <a:t>)</a:t>
            </a:r>
          </a:p>
        </p:txBody>
      </p:sp>
      <p:cxnSp>
        <p:nvCxnSpPr>
          <p:cNvPr id="4" name="接點: 肘形 3">
            <a:extLst>
              <a:ext uri="{FF2B5EF4-FFF2-40B4-BE49-F238E27FC236}">
                <a16:creationId xmlns:a16="http://schemas.microsoft.com/office/drawing/2014/main" id="{C929A764-9F95-531B-D63B-0A4ACF5591E2}"/>
              </a:ext>
            </a:extLst>
          </p:cNvPr>
          <p:cNvCxnSpPr>
            <a:cxnSpLocks/>
          </p:cNvCxnSpPr>
          <p:nvPr/>
        </p:nvCxnSpPr>
        <p:spPr>
          <a:xfrm flipV="1">
            <a:off x="3256547" y="4467726"/>
            <a:ext cx="2013294" cy="505327"/>
          </a:xfrm>
          <a:prstGeom prst="bentConnector3">
            <a:avLst>
              <a:gd name="adj1" fmla="val 50000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接點: 肘形 6">
            <a:extLst>
              <a:ext uri="{FF2B5EF4-FFF2-40B4-BE49-F238E27FC236}">
                <a16:creationId xmlns:a16="http://schemas.microsoft.com/office/drawing/2014/main" id="{1FB1F3B4-EFB4-A2F8-888C-247C47280C9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848530" y="3071903"/>
            <a:ext cx="2872952" cy="1509694"/>
          </a:xfrm>
          <a:prstGeom prst="bentConnector3">
            <a:avLst>
              <a:gd name="adj1" fmla="val 304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接點: 肘形 9">
            <a:extLst>
              <a:ext uri="{FF2B5EF4-FFF2-40B4-BE49-F238E27FC236}">
                <a16:creationId xmlns:a16="http://schemas.microsoft.com/office/drawing/2014/main" id="{4EA9E1AE-0FA6-538A-B206-2674A0D039FF}"/>
              </a:ext>
            </a:extLst>
          </p:cNvPr>
          <p:cNvCxnSpPr>
            <a:cxnSpLocks/>
          </p:cNvCxnSpPr>
          <p:nvPr/>
        </p:nvCxnSpPr>
        <p:spPr>
          <a:xfrm flipV="1">
            <a:off x="2650624" y="2943726"/>
            <a:ext cx="8394365" cy="2832847"/>
          </a:xfrm>
          <a:prstGeom prst="bentConnector3">
            <a:avLst>
              <a:gd name="adj1" fmla="val 99687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37731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木刻字型">
  <a:themeElements>
    <a:clrScheme name="木刻字型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木刻字型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木刻字型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木刻字型</Template>
  <TotalTime>823</TotalTime>
  <Words>804</Words>
  <Application>Microsoft Office PowerPoint</Application>
  <PresentationFormat>寬螢幕</PresentationFormat>
  <Paragraphs>180</Paragraphs>
  <Slides>32</Slides>
  <Notes>0</Notes>
  <HiddenSlides>0</HiddenSlides>
  <MMClips>5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32</vt:i4>
      </vt:variant>
    </vt:vector>
  </HeadingPairs>
  <TitlesOfParts>
    <vt:vector size="40" baseType="lpstr">
      <vt:lpstr>Noto Sans CJK TC Bold</vt:lpstr>
      <vt:lpstr>UD Digi Kyokasho NK-B</vt:lpstr>
      <vt:lpstr>標楷體</vt:lpstr>
      <vt:lpstr>Arial</vt:lpstr>
      <vt:lpstr>Rockwell</vt:lpstr>
      <vt:lpstr>Rockwell Condensed</vt:lpstr>
      <vt:lpstr>Wingdings</vt:lpstr>
      <vt:lpstr>木刻字型</vt:lpstr>
      <vt:lpstr>智慧衣櫃</vt:lpstr>
      <vt:lpstr>整體架構</vt:lpstr>
      <vt:lpstr>目標</vt:lpstr>
      <vt:lpstr>軟體架構－mvc</vt:lpstr>
      <vt:lpstr>UI</vt:lpstr>
      <vt:lpstr>資料庫結構</vt:lpstr>
      <vt:lpstr>資料庫結構-er-model</vt:lpstr>
      <vt:lpstr>PowerPoint 簡報</vt:lpstr>
      <vt:lpstr>PowerPoint 簡報</vt:lpstr>
      <vt:lpstr>PowerPoint 簡報</vt:lpstr>
      <vt:lpstr>PowerPoint 簡報</vt:lpstr>
      <vt:lpstr>硬體架構－概念</vt:lpstr>
      <vt:lpstr>硬體架構－影片</vt:lpstr>
      <vt:lpstr>0823</vt:lpstr>
      <vt:lpstr>UI關聯圖</vt:lpstr>
      <vt:lpstr>功能</vt:lpstr>
      <vt:lpstr>功能</vt:lpstr>
      <vt:lpstr>UI-測試</vt:lpstr>
      <vt:lpstr>UI-實際製作中</vt:lpstr>
      <vt:lpstr>最後結合</vt:lpstr>
      <vt:lpstr>2022-09-20</vt:lpstr>
      <vt:lpstr>畫面</vt:lpstr>
      <vt:lpstr>畫面</vt:lpstr>
      <vt:lpstr>畫面</vt:lpstr>
      <vt:lpstr>衣物存放</vt:lpstr>
      <vt:lpstr>衣物拿取</vt:lpstr>
      <vt:lpstr>2022-10-16</vt:lpstr>
      <vt:lpstr>硬體架構圖</vt:lpstr>
      <vt:lpstr>硬體大致流程</vt:lpstr>
      <vt:lpstr>硬體大致流程</vt:lpstr>
      <vt:lpstr>硬體流程圖</vt:lpstr>
      <vt:lpstr>硬體目前成果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黃懷萱</dc:creator>
  <cp:lastModifiedBy>黃懷萱</cp:lastModifiedBy>
  <cp:revision>105</cp:revision>
  <dcterms:created xsi:type="dcterms:W3CDTF">2022-06-30T12:49:44Z</dcterms:created>
  <dcterms:modified xsi:type="dcterms:W3CDTF">2022-10-16T12:29:21Z</dcterms:modified>
</cp:coreProperties>
</file>

<file path=docProps/thumbnail.jpeg>
</file>